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6" r:id="rId2"/>
    <p:sldId id="257" r:id="rId3"/>
    <p:sldId id="258" r:id="rId4"/>
    <p:sldId id="260" r:id="rId5"/>
    <p:sldId id="261" r:id="rId6"/>
    <p:sldId id="262" r:id="rId7"/>
    <p:sldId id="263" r:id="rId8"/>
    <p:sldId id="264" r:id="rId9"/>
    <p:sldId id="265" r:id="rId10"/>
    <p:sldId id="266" r:id="rId11"/>
    <p:sldId id="259" r:id="rId12"/>
    <p:sldId id="276" r:id="rId13"/>
    <p:sldId id="267" r:id="rId14"/>
    <p:sldId id="282" r:id="rId15"/>
    <p:sldId id="283" r:id="rId16"/>
    <p:sldId id="277" r:id="rId17"/>
    <p:sldId id="278" r:id="rId18"/>
    <p:sldId id="274" r:id="rId19"/>
    <p:sldId id="268" r:id="rId20"/>
    <p:sldId id="269" r:id="rId21"/>
    <p:sldId id="270" r:id="rId22"/>
    <p:sldId id="285" r:id="rId23"/>
    <p:sldId id="286" r:id="rId24"/>
    <p:sldId id="275" r:id="rId25"/>
    <p:sldId id="279" r:id="rId26"/>
    <p:sldId id="284" r:id="rId27"/>
    <p:sldId id="271" r:id="rId28"/>
    <p:sldId id="280" r:id="rId29"/>
    <p:sldId id="272" r:id="rId30"/>
    <p:sldId id="273" r:id="rId31"/>
    <p:sldId id="287" r:id="rId32"/>
    <p:sldId id="288" r:id="rId33"/>
    <p:sldId id="281" r:id="rId34"/>
    <p:sldId id="289" r:id="rId35"/>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3929" autoAdjust="0"/>
    <p:restoredTop sz="94660"/>
  </p:normalViewPr>
  <p:slideViewPr>
    <p:cSldViewPr snapToGrid="0" snapToObjects="1">
      <p:cViewPr varScale="1">
        <p:scale>
          <a:sx n="40" d="100"/>
          <a:sy n="40" d="100"/>
        </p:scale>
        <p:origin x="-553" y="-78"/>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pn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png"/></Relationships>
</file>

<file path=ppt/drawings/_rels/vmlDrawing3.v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image" Target="../media/image4.png"/></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F5129AF8-DBD4-CC48-97AA-A419C22BCEFA}" type="datetimeFigureOut">
              <a:rPr lang="en-US" smtClean="0"/>
              <a:t>9/22/2014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66E52D2-859E-9940-864D-ECBE0DE0887B}" type="slidenum">
              <a:rPr lang="en-US" smtClean="0"/>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5129AF8-DBD4-CC48-97AA-A419C22BCEFA}" type="datetimeFigureOut">
              <a:rPr lang="en-US" smtClean="0"/>
              <a:t>9/22/2014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66E52D2-859E-9940-864D-ECBE0DE0887B}"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5129AF8-DBD4-CC48-97AA-A419C22BCEFA}" type="datetimeFigureOut">
              <a:rPr lang="en-US" smtClean="0"/>
              <a:t>9/22/2014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66E52D2-859E-9940-864D-ECBE0DE0887B}"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5129AF8-DBD4-CC48-97AA-A419C22BCEFA}" type="datetimeFigureOut">
              <a:rPr lang="en-US" smtClean="0"/>
              <a:t>9/22/2014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66E52D2-859E-9940-864D-ECBE0DE0887B}"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F5129AF8-DBD4-CC48-97AA-A419C22BCEFA}" type="datetimeFigureOut">
              <a:rPr lang="en-US" smtClean="0"/>
              <a:t>9/22/2014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66E52D2-859E-9940-864D-ECBE0DE0887B}" type="slidenum">
              <a:rPr lang="en-US" smtClean="0"/>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F5129AF8-DBD4-CC48-97AA-A419C22BCEFA}" type="datetimeFigureOut">
              <a:rPr lang="en-US" smtClean="0"/>
              <a:t>9/22/2014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66E52D2-859E-9940-864D-ECBE0DE0887B}" type="slidenum">
              <a:rPr lang="en-US" smtClean="0"/>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F5129AF8-DBD4-CC48-97AA-A419C22BCEFA}" type="datetimeFigureOut">
              <a:rPr lang="en-US" smtClean="0"/>
              <a:t>9/22/2014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E66E52D2-859E-9940-864D-ECBE0DE0887B}"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F5129AF8-DBD4-CC48-97AA-A419C22BCEFA}" type="datetimeFigureOut">
              <a:rPr lang="en-US" smtClean="0"/>
              <a:t>9/22/2014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E66E52D2-859E-9940-864D-ECBE0DE0887B}"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5129AF8-DBD4-CC48-97AA-A419C22BCEFA}" type="datetimeFigureOut">
              <a:rPr lang="en-US" smtClean="0"/>
              <a:t>9/22/2014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E66E52D2-859E-9940-864D-ECBE0DE0887B}"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5129AF8-DBD4-CC48-97AA-A419C22BCEFA}" type="datetimeFigureOut">
              <a:rPr lang="en-US" smtClean="0"/>
              <a:t>9/22/2014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66E52D2-859E-9940-864D-ECBE0DE0887B}" type="slidenum">
              <a:rPr lang="en-US" smtClean="0"/>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5129AF8-DBD4-CC48-97AA-A419C22BCEFA}" type="datetimeFigureOut">
              <a:rPr lang="en-US" smtClean="0"/>
              <a:t>9/22/2014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66E52D2-859E-9940-864D-ECBE0DE0887B}" type="slidenum">
              <a:rPr lang="en-US" smtClean="0"/>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5129AF8-DBD4-CC48-97AA-A419C22BCEFA}" type="datetimeFigureOut">
              <a:rPr lang="en-US" smtClean="0"/>
              <a:t>9/22/2014</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66E52D2-859E-9940-864D-ECBE0DE0887B}"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oleObject" Target="Macintosh%20HD:Users:psalmon:Dropbox:2Biology:School%20Year%202014-15:cornell_notes_BLANK.doc!OLE_LINK3" TargetMode="External"/><Relationship Id="rId2" Type="http://schemas.openxmlformats.org/officeDocument/2006/relationships/slideLayout" Target="../slideLayouts/slideLayout2.xml"/><Relationship Id="rId1" Type="http://schemas.openxmlformats.org/officeDocument/2006/relationships/vmlDrawing" Target="../drawings/vmlDrawing3.vml"/><Relationship Id="rId6" Type="http://schemas.openxmlformats.org/officeDocument/2006/relationships/image" Target="../media/image5.png"/><Relationship Id="rId5" Type="http://schemas.openxmlformats.org/officeDocument/2006/relationships/oleObject" Target="Macintosh%20HD:Users:psalmon:Dropbox:2Biology:School%20Year%202014-15:cornell_notes_BLANK.doc!OLE_LINK4" TargetMode="External"/><Relationship Id="rId4" Type="http://schemas.openxmlformats.org/officeDocument/2006/relationships/image" Target="../media/image4.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image" Target="../media/image6.emf"/><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11.emf"/><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image" Target="../media/image17.emf"/><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oleObject" Target="Macintosh%20HD:Users:psalmon:Dropbox:Science:1PScience:Graphic%20Organizers:Frayer%20Model.doc!OLE_LINK5" TargetMode="External"/><Relationship Id="rId2" Type="http://schemas.openxmlformats.org/officeDocument/2006/relationships/slideLayout" Target="../slideLayouts/slideLayout2.xml"/><Relationship Id="rId1" Type="http://schemas.openxmlformats.org/officeDocument/2006/relationships/vmlDrawing" Target="../drawings/vmlDrawing1.vml"/><Relationship Id="rId4" Type="http://schemas.openxmlformats.org/officeDocument/2006/relationships/image" Target="../media/image1.png"/></Relationships>
</file>

<file path=ppt/slides/_rels/slide5.xml.rels><?xml version="1.0" encoding="UTF-8" standalone="yes"?>
<Relationships xmlns="http://schemas.openxmlformats.org/package/2006/relationships"><Relationship Id="rId3" Type="http://schemas.openxmlformats.org/officeDocument/2006/relationships/oleObject" Target="Macintosh%20HD:Users:psalmon:Dropbox:Science:1PScience:Graphic%20Organizers:Frayer%20Model4.doc!OLE_LINK6" TargetMode="External"/><Relationship Id="rId2" Type="http://schemas.openxmlformats.org/officeDocument/2006/relationships/slideLayout" Target="../slideLayouts/slideLayout2.xml"/><Relationship Id="rId1" Type="http://schemas.openxmlformats.org/officeDocument/2006/relationships/vmlDrawing" Target="../drawings/vmlDrawing2.vml"/><Relationship Id="rId4" Type="http://schemas.openxmlformats.org/officeDocument/2006/relationships/image" Target="../media/image2.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40547"/>
            <a:ext cx="7772400" cy="1751184"/>
          </a:xfrm>
        </p:spPr>
        <p:txBody>
          <a:bodyPr>
            <a:normAutofit fontScale="90000"/>
          </a:bodyPr>
          <a:lstStyle/>
          <a:p>
            <a:r>
              <a:rPr lang="en-US" sz="9222" dirty="0" smtClean="0"/>
              <a:t>Do Now </a:t>
            </a:r>
            <a:r>
              <a:rPr lang="en-US" sz="7400" dirty="0" smtClean="0"/>
              <a:t/>
            </a:r>
            <a:br>
              <a:rPr lang="en-US" sz="7400" dirty="0" smtClean="0"/>
            </a:br>
            <a:r>
              <a:rPr lang="en-US" sz="4778" dirty="0" err="1" smtClean="0"/>
              <a:t>Thur</a:t>
            </a:r>
            <a:r>
              <a:rPr lang="en-US" sz="4778" dirty="0" smtClean="0"/>
              <a:t> 9.11.14</a:t>
            </a:r>
            <a:endParaRPr lang="en-US" sz="4778" dirty="0"/>
          </a:p>
        </p:txBody>
      </p:sp>
      <p:sp>
        <p:nvSpPr>
          <p:cNvPr id="3" name="Subtitle 2"/>
          <p:cNvSpPr>
            <a:spLocks noGrp="1"/>
          </p:cNvSpPr>
          <p:nvPr>
            <p:ph type="subTitle" idx="1"/>
          </p:nvPr>
        </p:nvSpPr>
        <p:spPr>
          <a:xfrm>
            <a:off x="685800" y="2130424"/>
            <a:ext cx="7772400" cy="3989096"/>
          </a:xfrm>
        </p:spPr>
        <p:txBody>
          <a:bodyPr>
            <a:noAutofit/>
          </a:bodyPr>
          <a:lstStyle/>
          <a:p>
            <a:r>
              <a:rPr lang="en-US" sz="3700" b="1" dirty="0"/>
              <a:t>Imagine that all of the birds around the school are dying. How might you investigate the problem? Write out a brief description of your investigation. Which stages of a scientific investigation are represented in your answer?</a:t>
            </a:r>
            <a:r>
              <a:rPr lang="en-US" sz="3700" b="1" dirty="0" smtClean="0"/>
              <a:t> </a:t>
            </a:r>
            <a:endParaRPr lang="en-US" sz="3700" b="1"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205490"/>
            <a:ext cx="9143999" cy="6370974"/>
          </a:xfrm>
          <a:prstGeom prst="rect">
            <a:avLst/>
          </a:prstGeom>
        </p:spPr>
        <p:txBody>
          <a:bodyPr wrap="square">
            <a:spAutoFit/>
          </a:bodyPr>
          <a:lstStyle/>
          <a:p>
            <a:r>
              <a:rPr lang="en-US" sz="2400" b="1" dirty="0">
                <a:latin typeface="Century Gothic" charset="0"/>
              </a:rPr>
              <a:t>Step 1:  </a:t>
            </a:r>
            <a:r>
              <a:rPr lang="en-US" sz="2400" dirty="0">
                <a:latin typeface="Century Gothic" charset="0"/>
              </a:rPr>
              <a:t>State problem/ask question</a:t>
            </a:r>
          </a:p>
          <a:p>
            <a:r>
              <a:rPr lang="en-US" sz="2400" dirty="0">
                <a:latin typeface="Century Gothic" charset="0"/>
              </a:rPr>
              <a:t>     Ms. </a:t>
            </a:r>
            <a:r>
              <a:rPr lang="en-US" sz="2400" dirty="0" smtClean="0">
                <a:latin typeface="Century Gothic" charset="0"/>
              </a:rPr>
              <a:t>Baum </a:t>
            </a:r>
            <a:r>
              <a:rPr lang="en-US" sz="2400" dirty="0">
                <a:latin typeface="Century Gothic" charset="0"/>
              </a:rPr>
              <a:t>wants to know which pens last the longest</a:t>
            </a:r>
          </a:p>
          <a:p>
            <a:r>
              <a:rPr lang="en-US" sz="2400" b="1" dirty="0">
                <a:latin typeface="Century Gothic" charset="0"/>
              </a:rPr>
              <a:t>Step 2: </a:t>
            </a:r>
            <a:r>
              <a:rPr lang="en-US" sz="2400" dirty="0">
                <a:latin typeface="Century Gothic" charset="0"/>
              </a:rPr>
              <a:t>Gather info</a:t>
            </a:r>
          </a:p>
          <a:p>
            <a:pPr lvl="1"/>
            <a:r>
              <a:rPr lang="en-US" sz="2400" dirty="0">
                <a:latin typeface="Century Gothic" charset="0"/>
              </a:rPr>
              <a:t>Ms. </a:t>
            </a:r>
            <a:r>
              <a:rPr lang="en-US" sz="2400" dirty="0" smtClean="0">
                <a:latin typeface="Century Gothic" charset="0"/>
              </a:rPr>
              <a:t>Baum </a:t>
            </a:r>
            <a:r>
              <a:rPr lang="en-US" sz="2400" dirty="0">
                <a:latin typeface="Century Gothic" charset="0"/>
              </a:rPr>
              <a:t>asks the other teachers which pens they like</a:t>
            </a:r>
          </a:p>
          <a:p>
            <a:r>
              <a:rPr lang="en-US" sz="2400" b="1" dirty="0">
                <a:latin typeface="Century Gothic" charset="0"/>
              </a:rPr>
              <a:t>Step 3: </a:t>
            </a:r>
            <a:r>
              <a:rPr lang="en-US" sz="2400" dirty="0">
                <a:latin typeface="Century Gothic" charset="0"/>
              </a:rPr>
              <a:t>Form hypothesis</a:t>
            </a:r>
          </a:p>
          <a:p>
            <a:pPr lvl="1"/>
            <a:r>
              <a:rPr lang="en-US" sz="2400" dirty="0">
                <a:latin typeface="Century Gothic" charset="0"/>
              </a:rPr>
              <a:t>Ms. </a:t>
            </a:r>
            <a:r>
              <a:rPr lang="en-US" sz="2400" dirty="0" smtClean="0">
                <a:latin typeface="Century Gothic" charset="0"/>
              </a:rPr>
              <a:t>Baum </a:t>
            </a:r>
            <a:r>
              <a:rPr lang="en-US" sz="2400" dirty="0">
                <a:latin typeface="Century Gothic" charset="0"/>
              </a:rPr>
              <a:t>says, “If I use gel pens, then they will last the longest.”</a:t>
            </a:r>
          </a:p>
          <a:p>
            <a:r>
              <a:rPr lang="en-US" sz="2400" b="1" dirty="0">
                <a:latin typeface="Century Gothic" charset="0"/>
              </a:rPr>
              <a:t>Step 4: </a:t>
            </a:r>
            <a:r>
              <a:rPr lang="en-US" sz="2400" dirty="0">
                <a:latin typeface="Century Gothic" charset="0"/>
              </a:rPr>
              <a:t>Perform experiment</a:t>
            </a:r>
          </a:p>
          <a:p>
            <a:pPr lvl="1"/>
            <a:r>
              <a:rPr lang="en-US" sz="2400" dirty="0">
                <a:latin typeface="Century Gothic" charset="0"/>
              </a:rPr>
              <a:t>She purchases the 3 types of pens, gives them to students, and records the average number of words they can write</a:t>
            </a:r>
          </a:p>
          <a:p>
            <a:r>
              <a:rPr lang="en-US" sz="2400" b="1" dirty="0">
                <a:latin typeface="Century Gothic" charset="0"/>
              </a:rPr>
              <a:t>Step 5: </a:t>
            </a:r>
            <a:r>
              <a:rPr lang="en-US" sz="2400" dirty="0">
                <a:latin typeface="Century Gothic" charset="0"/>
              </a:rPr>
              <a:t>Analyze data</a:t>
            </a:r>
          </a:p>
          <a:p>
            <a:pPr lvl="1"/>
            <a:r>
              <a:rPr lang="en-US" sz="2400" dirty="0">
                <a:latin typeface="Century Gothic" charset="0"/>
              </a:rPr>
              <a:t>Ball-point=10,000 words, gel pens=5,000 words, felt-tip=11,000 words</a:t>
            </a:r>
          </a:p>
          <a:p>
            <a:r>
              <a:rPr lang="en-US" sz="2400" b="1" dirty="0">
                <a:latin typeface="Century Gothic" charset="0"/>
              </a:rPr>
              <a:t>Step 6: </a:t>
            </a:r>
            <a:r>
              <a:rPr lang="en-US" sz="2400" dirty="0">
                <a:latin typeface="Century Gothic" charset="0"/>
              </a:rPr>
              <a:t>Draw conclusion</a:t>
            </a:r>
          </a:p>
          <a:p>
            <a:pPr lvl="1"/>
            <a:r>
              <a:rPr lang="en-US" sz="2400" dirty="0">
                <a:latin typeface="Century Gothic" charset="0"/>
              </a:rPr>
              <a:t>Ms. Z determines that the felt tip pens last the longest and her hypothesis is</a:t>
            </a:r>
            <a:r>
              <a:rPr lang="en-US" sz="2400" b="1" dirty="0">
                <a:latin typeface="Century Gothic" charset="0"/>
              </a:rPr>
              <a:t> NOT </a:t>
            </a:r>
            <a:r>
              <a:rPr lang="en-US" sz="2400" dirty="0">
                <a:latin typeface="Century Gothic" charset="0"/>
              </a:rPr>
              <a:t>supported.  She rejects it. </a:t>
            </a:r>
          </a:p>
        </p:txBody>
      </p:sp>
    </p:spTree>
    <p:extLst>
      <p:ext uri="{BB962C8B-B14F-4D97-AF65-F5344CB8AC3E}">
        <p14:creationId xmlns:p14="http://schemas.microsoft.com/office/powerpoint/2010/main" val="3724162047"/>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172" name="Object 4"/>
          <p:cNvGraphicFramePr>
            <a:graphicFrameLocks noChangeAspect="1"/>
          </p:cNvGraphicFramePr>
          <p:nvPr>
            <p:extLst>
              <p:ext uri="{D42A27DB-BD31-4B8C-83A1-F6EECF244321}">
                <p14:modId xmlns:p14="http://schemas.microsoft.com/office/powerpoint/2010/main" val="1357707102"/>
              </p:ext>
            </p:extLst>
          </p:nvPr>
        </p:nvGraphicFramePr>
        <p:xfrm>
          <a:off x="806450" y="115463"/>
          <a:ext cx="7531100" cy="5032247"/>
        </p:xfrm>
        <a:graphic>
          <a:graphicData uri="http://schemas.openxmlformats.org/presentationml/2006/ole">
            <mc:AlternateContent xmlns:mc="http://schemas.openxmlformats.org/markup-compatibility/2006">
              <mc:Choice xmlns:v="urn:schemas-microsoft-com:vml" Requires="v">
                <p:oleObj spid="_x0000_s7266" name="Document" r:id="rId3" imgW="7531100" imgH="5473700" progId="Word.Document.12">
                  <p:link updateAutomatic="1"/>
                </p:oleObj>
              </mc:Choice>
              <mc:Fallback>
                <p:oleObj name="Document" r:id="rId3" imgW="7531100" imgH="5473700" progId="Word.Document.12">
                  <p:link updateAutomatic="1"/>
                  <p:pic>
                    <p:nvPicPr>
                      <p:cNvPr id="0"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06450" y="115463"/>
                        <a:ext cx="7531100" cy="503224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oleObj>
              </mc:Fallback>
            </mc:AlternateContent>
          </a:graphicData>
        </a:graphic>
      </p:graphicFrame>
      <p:graphicFrame>
        <p:nvGraphicFramePr>
          <p:cNvPr id="7173" name="Object 5"/>
          <p:cNvGraphicFramePr>
            <a:graphicFrameLocks noChangeAspect="1"/>
          </p:cNvGraphicFramePr>
          <p:nvPr>
            <p:extLst>
              <p:ext uri="{D42A27DB-BD31-4B8C-83A1-F6EECF244321}">
                <p14:modId xmlns:p14="http://schemas.microsoft.com/office/powerpoint/2010/main" val="1585588575"/>
              </p:ext>
            </p:extLst>
          </p:nvPr>
        </p:nvGraphicFramePr>
        <p:xfrm>
          <a:off x="806450" y="4984137"/>
          <a:ext cx="7391038" cy="1562100"/>
        </p:xfrm>
        <a:graphic>
          <a:graphicData uri="http://schemas.openxmlformats.org/presentationml/2006/ole">
            <mc:AlternateContent xmlns:mc="http://schemas.openxmlformats.org/markup-compatibility/2006">
              <mc:Choice xmlns:v="urn:schemas-microsoft-com:vml" Requires="v">
                <p:oleObj spid="_x0000_s7267" name="Document" r:id="rId5" imgW="7213600" imgH="1562100" progId="Word.Document.12">
                  <p:link updateAutomatic="1"/>
                </p:oleObj>
              </mc:Choice>
              <mc:Fallback>
                <p:oleObj name="Document" r:id="rId5" imgW="7213600" imgH="1562100" progId="Word.Document.12">
                  <p:link updateAutomatic="1"/>
                  <p:pic>
                    <p:nvPicPr>
                      <p:cNvPr id="0" name="Picture 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06450" y="4984137"/>
                        <a:ext cx="7391038" cy="15621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oleObj>
              </mc:Fallback>
            </mc:AlternateContent>
          </a:graphicData>
        </a:graphic>
      </p:graphicFrame>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31386" y="-324"/>
            <a:ext cx="8904952" cy="6832641"/>
          </a:xfrm>
          <a:prstGeom prst="rect">
            <a:avLst/>
          </a:prstGeom>
        </p:spPr>
        <p:txBody>
          <a:bodyPr wrap="square">
            <a:spAutoFit/>
          </a:bodyPr>
          <a:lstStyle/>
          <a:p>
            <a:r>
              <a:rPr lang="en-US" sz="3600" dirty="0" smtClean="0"/>
              <a:t>9.15.14                  </a:t>
            </a:r>
            <a:r>
              <a:rPr lang="en-US" sz="3600" b="1" dirty="0" smtClean="0"/>
              <a:t>EXIT TICKET</a:t>
            </a:r>
            <a:endParaRPr lang="en-US" sz="3600" b="1" dirty="0"/>
          </a:p>
          <a:p>
            <a:r>
              <a:rPr lang="en-US" sz="2600" dirty="0" smtClean="0"/>
              <a:t>Identify </a:t>
            </a:r>
            <a:r>
              <a:rPr lang="en-US" sz="2600" dirty="0"/>
              <a:t>the following as one of the steps from </a:t>
            </a:r>
            <a:r>
              <a:rPr lang="en-US" sz="2600" dirty="0" smtClean="0"/>
              <a:t>this </a:t>
            </a:r>
            <a:r>
              <a:rPr lang="en-US" sz="2600" dirty="0"/>
              <a:t>scientific method (write</a:t>
            </a:r>
            <a:r>
              <a:rPr lang="en-US" sz="2600" b="1" dirty="0"/>
              <a:t> </a:t>
            </a:r>
            <a:r>
              <a:rPr lang="en-US" sz="3200" b="1" dirty="0"/>
              <a:t>E</a:t>
            </a:r>
            <a:r>
              <a:rPr lang="en-US" sz="2600" b="1" dirty="0"/>
              <a:t> </a:t>
            </a:r>
            <a:r>
              <a:rPr lang="en-US" sz="2600" dirty="0"/>
              <a:t>for experiment, </a:t>
            </a:r>
            <a:r>
              <a:rPr lang="en-US" sz="3200" b="1" dirty="0"/>
              <a:t>P</a:t>
            </a:r>
            <a:r>
              <a:rPr lang="en-US" sz="2600" dirty="0"/>
              <a:t> for problem, H for hypothesis, </a:t>
            </a:r>
            <a:r>
              <a:rPr lang="en-US" sz="3200" b="1" dirty="0"/>
              <a:t>C</a:t>
            </a:r>
            <a:r>
              <a:rPr lang="en-US" sz="2600" dirty="0"/>
              <a:t> for conclusion, </a:t>
            </a:r>
            <a:r>
              <a:rPr lang="en-US" sz="3200" b="1" dirty="0"/>
              <a:t>D</a:t>
            </a:r>
            <a:r>
              <a:rPr lang="en-US" sz="2600" dirty="0"/>
              <a:t> for analyze data, and </a:t>
            </a:r>
            <a:r>
              <a:rPr lang="en-US" sz="3200" b="1" dirty="0"/>
              <a:t>GI</a:t>
            </a:r>
            <a:r>
              <a:rPr lang="en-US" sz="2600" dirty="0"/>
              <a:t> for gather information)</a:t>
            </a:r>
          </a:p>
          <a:p>
            <a:r>
              <a:rPr lang="en-US" sz="2600" dirty="0"/>
              <a:t>1._____ Ms. </a:t>
            </a:r>
            <a:r>
              <a:rPr lang="en-US" sz="2600" dirty="0" err="1"/>
              <a:t>Parkhouse</a:t>
            </a:r>
            <a:r>
              <a:rPr lang="en-US" sz="2600" dirty="0"/>
              <a:t> put a set of tiles in a dark cabinet and another set in the sunlight.</a:t>
            </a:r>
          </a:p>
          <a:p>
            <a:r>
              <a:rPr lang="en-US" sz="2600" dirty="0"/>
              <a:t>2._____ Mr. Friedman took measurements of the mold for a month and tried to make sense of the numbers.</a:t>
            </a:r>
          </a:p>
          <a:p>
            <a:r>
              <a:rPr lang="en-US" sz="2600" dirty="0"/>
              <a:t>3._____ Ms. Meagan wondered why mold always grew in only one corner of her classroom.  She decided to investigate this. </a:t>
            </a:r>
          </a:p>
          <a:p>
            <a:r>
              <a:rPr lang="en-US" sz="2600" dirty="0"/>
              <a:t>4._____ Mr. Spring’s students looked at the data and decided the mold was growing in dark places.  They decided to make a graph of the data. </a:t>
            </a:r>
          </a:p>
          <a:p>
            <a:r>
              <a:rPr lang="en-US" sz="2600" dirty="0"/>
              <a:t>5._____ Ms. </a:t>
            </a:r>
            <a:r>
              <a:rPr lang="en-US" sz="2600" dirty="0" err="1"/>
              <a:t>McCleary</a:t>
            </a:r>
            <a:r>
              <a:rPr lang="en-US" sz="2600" dirty="0"/>
              <a:t> suggested that the lack of light in the corner might be causing the mold to grow.</a:t>
            </a:r>
          </a:p>
        </p:txBody>
      </p:sp>
    </p:spTree>
    <p:extLst>
      <p:ext uri="{BB962C8B-B14F-4D97-AF65-F5344CB8AC3E}">
        <p14:creationId xmlns:p14="http://schemas.microsoft.com/office/powerpoint/2010/main" val="1123439159"/>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171464"/>
            <a:ext cx="9143999" cy="7017304"/>
          </a:xfrm>
          <a:prstGeom prst="rect">
            <a:avLst/>
          </a:prstGeom>
        </p:spPr>
        <p:txBody>
          <a:bodyPr wrap="square">
            <a:spAutoFit/>
          </a:bodyPr>
          <a:lstStyle/>
          <a:p>
            <a:r>
              <a:rPr lang="en-US" sz="2400" b="1" dirty="0" smtClean="0"/>
              <a:t>9/16/14					</a:t>
            </a:r>
            <a:r>
              <a:rPr lang="en-US" sz="2800" b="1" dirty="0" smtClean="0"/>
              <a:t>DO NOW </a:t>
            </a:r>
          </a:p>
          <a:p>
            <a:r>
              <a:rPr lang="en-US" sz="2400" dirty="0" smtClean="0"/>
              <a:t>1. Abbey </a:t>
            </a:r>
            <a:r>
              <a:rPr lang="en-US" sz="2400" dirty="0"/>
              <a:t>wants to determine how long it takes for a tadpole to develop into a frog. In what order should she do the following steps</a:t>
            </a:r>
            <a:r>
              <a:rPr lang="en-US" sz="2400" dirty="0" smtClean="0"/>
              <a:t>?</a:t>
            </a:r>
            <a:endParaRPr lang="en-US" sz="2400" dirty="0"/>
          </a:p>
          <a:p>
            <a:r>
              <a:rPr lang="en-US" sz="2400" dirty="0"/>
              <a:t>W.) Obtain frog eggs</a:t>
            </a:r>
          </a:p>
          <a:p>
            <a:r>
              <a:rPr lang="en-US" sz="2400" dirty="0"/>
              <a:t>X.) Write a report on her findings</a:t>
            </a:r>
          </a:p>
          <a:p>
            <a:r>
              <a:rPr lang="en-US" sz="2400" dirty="0"/>
              <a:t>Y.) Predict how long it will take for a tadpole to develop into a frog</a:t>
            </a:r>
          </a:p>
          <a:p>
            <a:r>
              <a:rPr lang="en-US" sz="2400" dirty="0"/>
              <a:t>Z.) Observe the frog eggs every day and record changes that take place as the eggs hatch and the tadpoles develop</a:t>
            </a:r>
            <a:r>
              <a:rPr lang="en-US" sz="2400" dirty="0" smtClean="0"/>
              <a:t>.</a:t>
            </a:r>
          </a:p>
          <a:p>
            <a:r>
              <a:rPr lang="en-US" sz="2400" dirty="0" smtClean="0"/>
              <a:t>2. Scientists </a:t>
            </a:r>
            <a:r>
              <a:rPr lang="en-US" sz="2400" dirty="0"/>
              <a:t>followed a set of steps designed to detect metals found in different sources of drinking water. The steps are out of order</a:t>
            </a:r>
            <a:r>
              <a:rPr lang="en-US" sz="2400" dirty="0" smtClean="0"/>
              <a:t>. What is the correct order</a:t>
            </a:r>
            <a:endParaRPr lang="en-US" sz="2400" dirty="0"/>
          </a:p>
          <a:p>
            <a:r>
              <a:rPr lang="en-US" sz="2400" dirty="0"/>
              <a:t>Step 1:  Collect the water samples.</a:t>
            </a:r>
          </a:p>
          <a:p>
            <a:r>
              <a:rPr lang="en-US" sz="2400" dirty="0"/>
              <a:t>Step 2:  Conclude which, if any, of the water samples have unsafe levels of metal.</a:t>
            </a:r>
          </a:p>
          <a:p>
            <a:r>
              <a:rPr lang="en-US" sz="2400" dirty="0"/>
              <a:t>Step 3:  Measure the amounts of metals in each sample and record the amounts in a table.</a:t>
            </a:r>
          </a:p>
          <a:p>
            <a:r>
              <a:rPr lang="en-US" sz="2400" dirty="0"/>
              <a:t>Step 4:  Predict whether or not water sources near a manufacturing plant are contaminated.</a:t>
            </a:r>
          </a:p>
          <a:p>
            <a:endParaRPr lang="en-US" dirty="0"/>
          </a:p>
        </p:txBody>
      </p:sp>
    </p:spTree>
    <p:extLst>
      <p:ext uri="{BB962C8B-B14F-4D97-AF65-F5344CB8AC3E}">
        <p14:creationId xmlns:p14="http://schemas.microsoft.com/office/powerpoint/2010/main" val="3768432860"/>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78969" y="477035"/>
            <a:ext cx="8632556" cy="4401205"/>
          </a:xfrm>
          <a:prstGeom prst="rect">
            <a:avLst/>
          </a:prstGeom>
        </p:spPr>
        <p:txBody>
          <a:bodyPr wrap="square">
            <a:spAutoFit/>
          </a:bodyPr>
          <a:lstStyle/>
          <a:p>
            <a:r>
              <a:rPr lang="en-US" sz="4000" b="1" dirty="0"/>
              <a:t>LWBAT</a:t>
            </a:r>
            <a:r>
              <a:rPr lang="en-US" sz="4000" dirty="0"/>
              <a:t>:</a:t>
            </a:r>
          </a:p>
          <a:p>
            <a:r>
              <a:rPr lang="en-US" sz="4000" dirty="0" smtClean="0"/>
              <a:t>Communicate </a:t>
            </a:r>
            <a:r>
              <a:rPr lang="en-US" sz="4000" dirty="0"/>
              <a:t>results of investigations using multiple </a:t>
            </a:r>
            <a:r>
              <a:rPr lang="en-US" sz="4000" dirty="0" smtClean="0"/>
              <a:t>representations</a:t>
            </a:r>
          </a:p>
          <a:p>
            <a:endParaRPr lang="en-US" sz="4000" dirty="0"/>
          </a:p>
          <a:p>
            <a:r>
              <a:rPr lang="en-US" sz="4000" b="1" dirty="0"/>
              <a:t>IOT:</a:t>
            </a:r>
          </a:p>
          <a:p>
            <a:r>
              <a:rPr lang="en-US" sz="4000" dirty="0"/>
              <a:t>Use scientific terms properly in written and oral form. </a:t>
            </a:r>
          </a:p>
        </p:txBody>
      </p:sp>
    </p:spTree>
    <p:extLst>
      <p:ext uri="{BB962C8B-B14F-4D97-AF65-F5344CB8AC3E}">
        <p14:creationId xmlns:p14="http://schemas.microsoft.com/office/powerpoint/2010/main" val="3796160890"/>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77493"/>
            <a:ext cx="9144000" cy="6571030"/>
          </a:xfrm>
          <a:prstGeom prst="rect">
            <a:avLst/>
          </a:prstGeom>
        </p:spPr>
        <p:txBody>
          <a:bodyPr wrap="square">
            <a:spAutoFit/>
          </a:bodyPr>
          <a:lstStyle/>
          <a:p>
            <a:pPr algn="ctr"/>
            <a:r>
              <a:rPr lang="en-US" sz="3600" b="1" dirty="0"/>
              <a:t>A Scientific Method Review</a:t>
            </a:r>
          </a:p>
          <a:p>
            <a:r>
              <a:rPr lang="en-US" sz="3500" dirty="0"/>
              <a:t>Your science teacher gives groups of students 4 sets of cards/tiles. He wants to check if his students can demonstrate developing knowledge of the objectives he has taught so far by demonstrating their knowledge and ability in a group </a:t>
            </a:r>
            <a:r>
              <a:rPr lang="en-US" sz="3500" dirty="0" smtClean="0"/>
              <a:t>setting &amp; to communicate </a:t>
            </a:r>
            <a:r>
              <a:rPr lang="en-US" sz="3500" dirty="0"/>
              <a:t>results of investigations using multiple </a:t>
            </a:r>
            <a:r>
              <a:rPr lang="en-US" sz="3500" dirty="0" smtClean="0"/>
              <a:t>representations. Take </a:t>
            </a:r>
            <a:r>
              <a:rPr lang="en-US" sz="3500" dirty="0"/>
              <a:t>a moment to look over the cards/tiles and determine in your group a procedure that you would use to apply to this activity. After writing the procedure in your science notebook, do it.</a:t>
            </a:r>
          </a:p>
        </p:txBody>
      </p:sp>
    </p:spTree>
    <p:extLst>
      <p:ext uri="{BB962C8B-B14F-4D97-AF65-F5344CB8AC3E}">
        <p14:creationId xmlns:p14="http://schemas.microsoft.com/office/powerpoint/2010/main" val="3098405010"/>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34205" y="385202"/>
            <a:ext cx="7743021" cy="6124753"/>
          </a:xfrm>
          <a:prstGeom prst="rect">
            <a:avLst/>
          </a:prstGeom>
        </p:spPr>
        <p:txBody>
          <a:bodyPr wrap="square">
            <a:spAutoFit/>
          </a:bodyPr>
          <a:lstStyle/>
          <a:p>
            <a:r>
              <a:rPr lang="en-US" sz="4000" b="1" dirty="0" smtClean="0"/>
              <a:t>EXIT TICKET</a:t>
            </a:r>
          </a:p>
          <a:p>
            <a:r>
              <a:rPr lang="en-US" sz="3200" dirty="0" smtClean="0"/>
              <a:t>1</a:t>
            </a:r>
            <a:r>
              <a:rPr lang="en-US" sz="3200" dirty="0"/>
              <a:t>.Put the following steps of this scientific method in order: </a:t>
            </a:r>
          </a:p>
          <a:p>
            <a:r>
              <a:rPr lang="en-US" sz="3200" dirty="0" smtClean="0"/>
              <a:t>	</a:t>
            </a:r>
            <a:r>
              <a:rPr lang="en-US" sz="3200" dirty="0" err="1" smtClean="0"/>
              <a:t>a.Gather</a:t>
            </a:r>
            <a:r>
              <a:rPr lang="en-US" sz="3200" dirty="0" smtClean="0"/>
              <a:t> </a:t>
            </a:r>
            <a:r>
              <a:rPr lang="en-US" sz="3200" dirty="0"/>
              <a:t>Information</a:t>
            </a:r>
          </a:p>
          <a:p>
            <a:r>
              <a:rPr lang="en-US" sz="3200" dirty="0" smtClean="0"/>
              <a:t>	</a:t>
            </a:r>
            <a:r>
              <a:rPr lang="en-US" sz="3200" dirty="0" err="1" smtClean="0"/>
              <a:t>b.Perform</a:t>
            </a:r>
            <a:r>
              <a:rPr lang="en-US" sz="3200" dirty="0" smtClean="0"/>
              <a:t> </a:t>
            </a:r>
            <a:r>
              <a:rPr lang="en-US" sz="3200" dirty="0"/>
              <a:t>Experiment</a:t>
            </a:r>
          </a:p>
          <a:p>
            <a:r>
              <a:rPr lang="en-US" sz="3200" dirty="0" smtClean="0"/>
              <a:t>	</a:t>
            </a:r>
            <a:r>
              <a:rPr lang="en-US" sz="3200" dirty="0" err="1" smtClean="0"/>
              <a:t>c.Draw</a:t>
            </a:r>
            <a:r>
              <a:rPr lang="en-US" sz="3200" dirty="0" smtClean="0"/>
              <a:t> </a:t>
            </a:r>
            <a:r>
              <a:rPr lang="en-US" sz="3200" dirty="0"/>
              <a:t>Conclusion</a:t>
            </a:r>
          </a:p>
          <a:p>
            <a:r>
              <a:rPr lang="en-US" sz="3200" dirty="0" smtClean="0"/>
              <a:t>	</a:t>
            </a:r>
            <a:r>
              <a:rPr lang="en-US" sz="3200" dirty="0" err="1" smtClean="0"/>
              <a:t>d.Form</a:t>
            </a:r>
            <a:r>
              <a:rPr lang="en-US" sz="3200" dirty="0" smtClean="0"/>
              <a:t> </a:t>
            </a:r>
            <a:r>
              <a:rPr lang="en-US" sz="3200" dirty="0"/>
              <a:t>Hypothesis</a:t>
            </a:r>
          </a:p>
          <a:p>
            <a:r>
              <a:rPr lang="en-US" sz="3200" dirty="0" smtClean="0"/>
              <a:t>	</a:t>
            </a:r>
            <a:r>
              <a:rPr lang="en-US" sz="3200" dirty="0" err="1" smtClean="0"/>
              <a:t>e.Analyze</a:t>
            </a:r>
            <a:r>
              <a:rPr lang="en-US" sz="3200" dirty="0" smtClean="0"/>
              <a:t> </a:t>
            </a:r>
            <a:r>
              <a:rPr lang="en-US" sz="3200" dirty="0"/>
              <a:t>Data</a:t>
            </a:r>
          </a:p>
          <a:p>
            <a:r>
              <a:rPr lang="en-US" sz="3200" dirty="0" smtClean="0"/>
              <a:t>	</a:t>
            </a:r>
            <a:r>
              <a:rPr lang="en-US" sz="3200" dirty="0" err="1" smtClean="0"/>
              <a:t>f.State</a:t>
            </a:r>
            <a:r>
              <a:rPr lang="en-US" sz="3200" dirty="0" smtClean="0"/>
              <a:t> </a:t>
            </a:r>
            <a:r>
              <a:rPr lang="en-US" sz="3200" dirty="0"/>
              <a:t>the </a:t>
            </a:r>
            <a:r>
              <a:rPr lang="en-US" sz="3200" dirty="0" smtClean="0"/>
              <a:t>Problem</a:t>
            </a:r>
            <a:endParaRPr lang="en-US" sz="3200" dirty="0"/>
          </a:p>
          <a:p>
            <a:r>
              <a:rPr lang="en-US" sz="3200" dirty="0"/>
              <a:t>2.Why do scientists use </a:t>
            </a:r>
            <a:r>
              <a:rPr lang="en-US" sz="3200" dirty="0" smtClean="0"/>
              <a:t>a </a:t>
            </a:r>
            <a:r>
              <a:rPr lang="en-US" sz="3200" dirty="0"/>
              <a:t>scientific method?  Use complete sentences to answer this question.   </a:t>
            </a:r>
          </a:p>
        </p:txBody>
      </p:sp>
    </p:spTree>
    <p:extLst>
      <p:ext uri="{BB962C8B-B14F-4D97-AF65-F5344CB8AC3E}">
        <p14:creationId xmlns:p14="http://schemas.microsoft.com/office/powerpoint/2010/main" val="3898283044"/>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262769" y="408780"/>
            <a:ext cx="8496201" cy="5632311"/>
          </a:xfrm>
          <a:prstGeom prst="rect">
            <a:avLst/>
          </a:prstGeom>
        </p:spPr>
        <p:txBody>
          <a:bodyPr wrap="square">
            <a:spAutoFit/>
          </a:bodyPr>
          <a:lstStyle/>
          <a:p>
            <a:r>
              <a:rPr lang="en-US" sz="4800" b="1" dirty="0"/>
              <a:t>LWBAT:</a:t>
            </a:r>
          </a:p>
          <a:p>
            <a:r>
              <a:rPr lang="en-US" sz="4400" dirty="0"/>
              <a:t>Distinguish between the scientific terms: hypothesis, inference, law, theory, principle, fact, &amp; observation</a:t>
            </a:r>
          </a:p>
          <a:p>
            <a:r>
              <a:rPr lang="en-US" sz="4800" b="1" dirty="0"/>
              <a:t>IOT:</a:t>
            </a:r>
          </a:p>
          <a:p>
            <a:r>
              <a:rPr lang="en-US" sz="4400" dirty="0"/>
              <a:t>Use scientific terms properly in written and oral form.</a:t>
            </a:r>
          </a:p>
        </p:txBody>
      </p:sp>
    </p:spTree>
    <p:extLst>
      <p:ext uri="{BB962C8B-B14F-4D97-AF65-F5344CB8AC3E}">
        <p14:creationId xmlns:p14="http://schemas.microsoft.com/office/powerpoint/2010/main" val="1933472882"/>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128619" y="311650"/>
            <a:ext cx="4019341" cy="3866650"/>
          </a:xfrm>
          <a:prstGeom prst="rect">
            <a:avLst/>
          </a:prstGeom>
        </p:spPr>
      </p:pic>
      <p:pic>
        <p:nvPicPr>
          <p:cNvPr id="3" name="Picture 2"/>
          <p:cNvPicPr>
            <a:picLocks noChangeAspect="1"/>
          </p:cNvPicPr>
          <p:nvPr/>
        </p:nvPicPr>
        <p:blipFill>
          <a:blip r:embed="rId3"/>
          <a:stretch>
            <a:fillRect/>
          </a:stretch>
        </p:blipFill>
        <p:spPr>
          <a:xfrm>
            <a:off x="4726745" y="0"/>
            <a:ext cx="4063358" cy="4178300"/>
          </a:xfrm>
          <a:prstGeom prst="rect">
            <a:avLst/>
          </a:prstGeom>
        </p:spPr>
      </p:pic>
      <p:sp>
        <p:nvSpPr>
          <p:cNvPr id="4" name="Rectangle 3"/>
          <p:cNvSpPr/>
          <p:nvPr/>
        </p:nvSpPr>
        <p:spPr>
          <a:xfrm>
            <a:off x="0" y="4182838"/>
            <a:ext cx="9144000" cy="2626359"/>
          </a:xfrm>
          <a:prstGeom prst="rect">
            <a:avLst/>
          </a:prstGeom>
        </p:spPr>
        <p:txBody>
          <a:bodyPr wrap="square">
            <a:spAutoFit/>
          </a:bodyPr>
          <a:lstStyle/>
          <a:p>
            <a:r>
              <a:rPr lang="en-US" sz="2600" b="1" baseline="30000" dirty="0" smtClean="0"/>
              <a:t>3. A </a:t>
            </a:r>
            <a:r>
              <a:rPr lang="en-US" sz="2600" b="1" baseline="30000" dirty="0"/>
              <a:t>group of students conducted an experiment to measure the temperature of a chemical reaction. They </a:t>
            </a:r>
            <a:r>
              <a:rPr lang="en-US" sz="2600" b="1" baseline="30000" dirty="0" smtClean="0"/>
              <a:t>mixed</a:t>
            </a:r>
            <a:r>
              <a:rPr lang="en-US" sz="2600" b="1" dirty="0" smtClean="0"/>
              <a:t> </a:t>
            </a:r>
            <a:r>
              <a:rPr lang="en-US" sz="2600" b="1" baseline="30000" dirty="0" smtClean="0"/>
              <a:t>two </a:t>
            </a:r>
            <a:r>
              <a:rPr lang="en-US" sz="2600" b="1" baseline="30000" dirty="0"/>
              <a:t>chemicals in a beaker </a:t>
            </a:r>
            <a:r>
              <a:rPr lang="en-US" sz="2600" b="1" baseline="30000" dirty="0" smtClean="0"/>
              <a:t>and</a:t>
            </a:r>
            <a:r>
              <a:rPr lang="en-US" sz="2600" b="1" dirty="0" smtClean="0"/>
              <a:t> </a:t>
            </a:r>
            <a:r>
              <a:rPr lang="en-US" sz="2600" b="1" baseline="30000" dirty="0" smtClean="0"/>
              <a:t>used </a:t>
            </a:r>
            <a:r>
              <a:rPr lang="en-US" sz="2600" b="1" baseline="30000" dirty="0"/>
              <a:t>a thermometer to measure the temperature during the reaction. When they submitted their work, the teacher said that the temperature they recorded was not accurate. What should the students have done to make their data more accurate?</a:t>
            </a:r>
          </a:p>
          <a:p>
            <a:r>
              <a:rPr lang="en-US" sz="2600" b="1" baseline="30000" dirty="0"/>
              <a:t>A. They should have conducted multiple trials to verify their first result.</a:t>
            </a:r>
          </a:p>
          <a:p>
            <a:r>
              <a:rPr lang="en-US" sz="2600" b="1" baseline="30000" dirty="0"/>
              <a:t>B. They should have used two thermometers to measure the temperature.</a:t>
            </a:r>
          </a:p>
          <a:p>
            <a:r>
              <a:rPr lang="en-US" sz="2600" b="1" baseline="30000" dirty="0"/>
              <a:t>C. They should have asked other groups what temperatures they recorded.</a:t>
            </a:r>
          </a:p>
          <a:p>
            <a:r>
              <a:rPr lang="en-US" sz="2600" b="1" baseline="30000" dirty="0"/>
              <a:t>D. They should have added more of each chemical to make the reaction go faster.</a:t>
            </a:r>
            <a:endParaRPr lang="en-US" sz="2600" b="1" dirty="0"/>
          </a:p>
        </p:txBody>
      </p:sp>
      <p:sp>
        <p:nvSpPr>
          <p:cNvPr id="5" name="TextBox 4"/>
          <p:cNvSpPr txBox="1"/>
          <p:nvPr/>
        </p:nvSpPr>
        <p:spPr>
          <a:xfrm>
            <a:off x="3110970" y="102483"/>
            <a:ext cx="2073980" cy="1077218"/>
          </a:xfrm>
          <a:prstGeom prst="rect">
            <a:avLst/>
          </a:prstGeom>
          <a:noFill/>
        </p:spPr>
        <p:txBody>
          <a:bodyPr wrap="square" rtlCol="0">
            <a:spAutoFit/>
          </a:bodyPr>
          <a:lstStyle/>
          <a:p>
            <a:pPr algn="ctr"/>
            <a:r>
              <a:rPr lang="en-US" sz="3200" b="1" dirty="0" smtClean="0"/>
              <a:t>DO NOW</a:t>
            </a:r>
          </a:p>
          <a:p>
            <a:pPr algn="ctr"/>
            <a:r>
              <a:rPr lang="en-US" sz="3200" b="1" dirty="0" smtClean="0"/>
              <a:t>9.17.14</a:t>
            </a:r>
            <a:endParaRPr lang="en-US" sz="3200" b="1" dirty="0"/>
          </a:p>
        </p:txBody>
      </p:sp>
      <p:sp>
        <p:nvSpPr>
          <p:cNvPr id="6" name="TextBox 5"/>
          <p:cNvSpPr txBox="1"/>
          <p:nvPr/>
        </p:nvSpPr>
        <p:spPr>
          <a:xfrm>
            <a:off x="1157570" y="1173476"/>
            <a:ext cx="610940" cy="369332"/>
          </a:xfrm>
          <a:prstGeom prst="rect">
            <a:avLst/>
          </a:prstGeom>
          <a:noFill/>
        </p:spPr>
        <p:txBody>
          <a:bodyPr wrap="square" rtlCol="0">
            <a:spAutoFit/>
          </a:bodyPr>
          <a:lstStyle/>
          <a:p>
            <a:r>
              <a:rPr lang="en-US" b="1" dirty="0" smtClean="0"/>
              <a:t>1.</a:t>
            </a:r>
            <a:endParaRPr lang="en-US" b="1" dirty="0"/>
          </a:p>
        </p:txBody>
      </p:sp>
      <p:sp>
        <p:nvSpPr>
          <p:cNvPr id="8" name="TextBox 7"/>
          <p:cNvSpPr txBox="1"/>
          <p:nvPr/>
        </p:nvSpPr>
        <p:spPr>
          <a:xfrm>
            <a:off x="4823209" y="1358142"/>
            <a:ext cx="546630" cy="369332"/>
          </a:xfrm>
          <a:prstGeom prst="rect">
            <a:avLst/>
          </a:prstGeom>
          <a:noFill/>
        </p:spPr>
        <p:txBody>
          <a:bodyPr wrap="square" rtlCol="0">
            <a:spAutoFit/>
          </a:bodyPr>
          <a:lstStyle/>
          <a:p>
            <a:r>
              <a:rPr lang="en-US" b="1" dirty="0" smtClean="0"/>
              <a:t>2.</a:t>
            </a:r>
            <a:endParaRPr lang="en-US" b="1" dirty="0"/>
          </a:p>
        </p:txBody>
      </p:sp>
    </p:spTree>
    <p:extLst>
      <p:ext uri="{BB962C8B-B14F-4D97-AF65-F5344CB8AC3E}">
        <p14:creationId xmlns:p14="http://schemas.microsoft.com/office/powerpoint/2010/main" val="2822593471"/>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225083" y="0"/>
            <a:ext cx="8778240" cy="6858000"/>
          </a:xfrm>
          <a:prstGeom prst="rect">
            <a:avLst/>
          </a:prstGeom>
        </p:spPr>
      </p:pic>
    </p:spTree>
    <p:extLst>
      <p:ext uri="{BB962C8B-B14F-4D97-AF65-F5344CB8AC3E}">
        <p14:creationId xmlns:p14="http://schemas.microsoft.com/office/powerpoint/2010/main" val="26106414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221303"/>
            <a:ext cx="8229600" cy="5580695"/>
          </a:xfrm>
        </p:spPr>
        <p:txBody>
          <a:bodyPr>
            <a:noAutofit/>
          </a:bodyPr>
          <a:lstStyle/>
          <a:p>
            <a:pPr>
              <a:buNone/>
            </a:pPr>
            <a:r>
              <a:rPr lang="en-US" sz="4800" b="1" dirty="0"/>
              <a:t>LWBAT:</a:t>
            </a:r>
            <a:endParaRPr lang="en-US" sz="4800" dirty="0"/>
          </a:p>
          <a:p>
            <a:r>
              <a:rPr lang="en-US" sz="4800" dirty="0"/>
              <a:t>Describe the processes scientists use for investigations</a:t>
            </a:r>
          </a:p>
          <a:p>
            <a:pPr>
              <a:buNone/>
            </a:pPr>
            <a:r>
              <a:rPr lang="en-US" sz="4800" b="1" dirty="0"/>
              <a:t>IOT:</a:t>
            </a:r>
            <a:endParaRPr lang="en-US" sz="4800" dirty="0"/>
          </a:p>
          <a:p>
            <a:r>
              <a:rPr lang="en-US" sz="4800" dirty="0"/>
              <a:t>Use scientific terms properly in written and oral form.</a:t>
            </a:r>
            <a:r>
              <a:rPr lang="en-US" sz="4800" dirty="0" smtClean="0"/>
              <a:t> </a:t>
            </a:r>
            <a:endParaRPr lang="en-US" sz="4800"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434090" y="0"/>
            <a:ext cx="8456692" cy="6858000"/>
          </a:xfrm>
          <a:prstGeom prst="rect">
            <a:avLst/>
          </a:prstGeom>
        </p:spPr>
      </p:pic>
    </p:spTree>
    <p:extLst>
      <p:ext uri="{BB962C8B-B14F-4D97-AF65-F5344CB8AC3E}">
        <p14:creationId xmlns:p14="http://schemas.microsoft.com/office/powerpoint/2010/main" val="2016199439"/>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209006" y="0"/>
            <a:ext cx="8617466" cy="6858000"/>
          </a:xfrm>
          <a:prstGeom prst="rect">
            <a:avLst/>
          </a:prstGeom>
        </p:spPr>
      </p:pic>
    </p:spTree>
    <p:extLst>
      <p:ext uri="{BB962C8B-B14F-4D97-AF65-F5344CB8AC3E}">
        <p14:creationId xmlns:p14="http://schemas.microsoft.com/office/powerpoint/2010/main" val="1457391120"/>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95943" y="224721"/>
            <a:ext cx="8801100" cy="6001643"/>
          </a:xfrm>
          <a:prstGeom prst="rect">
            <a:avLst/>
          </a:prstGeom>
        </p:spPr>
        <p:txBody>
          <a:bodyPr wrap="square">
            <a:spAutoFit/>
          </a:bodyPr>
          <a:lstStyle/>
          <a:p>
            <a:pPr algn="r"/>
            <a:r>
              <a:rPr lang="en-US" sz="4400" b="1" dirty="0" smtClean="0"/>
              <a:t>9.18.14</a:t>
            </a:r>
          </a:p>
          <a:p>
            <a:r>
              <a:rPr lang="en-US" sz="4800" b="1" u="sng" dirty="0" smtClean="0"/>
              <a:t>LWBAT</a:t>
            </a:r>
            <a:r>
              <a:rPr lang="en-US" sz="4800" b="1" u="sng" dirty="0"/>
              <a:t>:</a:t>
            </a:r>
          </a:p>
          <a:p>
            <a:r>
              <a:rPr lang="en-US" sz="4800" b="1" dirty="0"/>
              <a:t>Complete </a:t>
            </a:r>
            <a:r>
              <a:rPr lang="en-US" sz="4800" b="1" dirty="0" smtClean="0"/>
              <a:t>Constructed </a:t>
            </a:r>
            <a:r>
              <a:rPr lang="en-US" sz="4800" b="1" dirty="0"/>
              <a:t>Response </a:t>
            </a:r>
            <a:r>
              <a:rPr lang="en-US" sz="4800" b="1" dirty="0" smtClean="0"/>
              <a:t>Questions </a:t>
            </a:r>
            <a:r>
              <a:rPr lang="en-US" sz="4800" b="1" dirty="0"/>
              <a:t>with a score of </a:t>
            </a:r>
            <a:r>
              <a:rPr lang="en-US" sz="4800" b="1" dirty="0" smtClean="0"/>
              <a:t>3 </a:t>
            </a:r>
            <a:r>
              <a:rPr lang="en-US" sz="4800" b="1" dirty="0"/>
              <a:t>or better.</a:t>
            </a:r>
          </a:p>
          <a:p>
            <a:r>
              <a:rPr lang="en-US" sz="4800" b="1" u="sng" dirty="0"/>
              <a:t>IOT:</a:t>
            </a:r>
            <a:r>
              <a:rPr lang="en-US" sz="4800" b="1" dirty="0"/>
              <a:t> </a:t>
            </a:r>
          </a:p>
          <a:p>
            <a:r>
              <a:rPr lang="en-US" sz="4800" b="1" dirty="0"/>
              <a:t>Assess their </a:t>
            </a:r>
            <a:r>
              <a:rPr lang="en-US" sz="4800" b="1" dirty="0" smtClean="0"/>
              <a:t>own knowledge </a:t>
            </a:r>
            <a:r>
              <a:rPr lang="en-US" sz="4800" b="1" dirty="0"/>
              <a:t>of a scientific method</a:t>
            </a:r>
          </a:p>
        </p:txBody>
      </p:sp>
    </p:spTree>
    <p:extLst>
      <p:ext uri="{BB962C8B-B14F-4D97-AF65-F5344CB8AC3E}">
        <p14:creationId xmlns:p14="http://schemas.microsoft.com/office/powerpoint/2010/main" val="2914309466"/>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6958" y="163287"/>
            <a:ext cx="8997042" cy="66947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160452922"/>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102188" y="160592"/>
            <a:ext cx="9041811" cy="6740307"/>
          </a:xfrm>
          <a:prstGeom prst="rect">
            <a:avLst/>
          </a:prstGeom>
        </p:spPr>
        <p:txBody>
          <a:bodyPr wrap="square">
            <a:spAutoFit/>
          </a:bodyPr>
          <a:lstStyle/>
          <a:p>
            <a:r>
              <a:rPr lang="en-US" sz="3200" dirty="0" smtClean="0"/>
              <a:t>9.19.14                       </a:t>
            </a:r>
            <a:r>
              <a:rPr lang="en-US" sz="4000" b="1" dirty="0" smtClean="0"/>
              <a:t>DO NOW </a:t>
            </a:r>
          </a:p>
          <a:p>
            <a:r>
              <a:rPr lang="en-US" sz="3200" dirty="0" smtClean="0"/>
              <a:t>  </a:t>
            </a:r>
          </a:p>
          <a:p>
            <a:r>
              <a:rPr lang="en-US" sz="4000" dirty="0" smtClean="0"/>
              <a:t>1. Name </a:t>
            </a:r>
            <a:r>
              <a:rPr lang="en-US" sz="4000" dirty="0"/>
              <a:t>10 tools used in a science laboratory</a:t>
            </a:r>
            <a:r>
              <a:rPr lang="en-US" sz="4000" dirty="0" smtClean="0"/>
              <a:t>.</a:t>
            </a:r>
            <a:endParaRPr lang="en-US" sz="4000" dirty="0"/>
          </a:p>
          <a:p>
            <a:r>
              <a:rPr lang="en-US" sz="4000" dirty="0" smtClean="0"/>
              <a:t>2. What </a:t>
            </a:r>
            <a:r>
              <a:rPr lang="en-US" sz="4000" dirty="0"/>
              <a:t>science tool would you use to measure the following:</a:t>
            </a:r>
          </a:p>
          <a:p>
            <a:r>
              <a:rPr lang="en-US" sz="4000" dirty="0"/>
              <a:t>1.	length</a:t>
            </a:r>
          </a:p>
          <a:p>
            <a:r>
              <a:rPr lang="en-US" sz="4000" dirty="0"/>
              <a:t>2.	mass</a:t>
            </a:r>
          </a:p>
          <a:p>
            <a:r>
              <a:rPr lang="en-US" sz="4000" dirty="0"/>
              <a:t>3.	volume</a:t>
            </a:r>
          </a:p>
          <a:p>
            <a:r>
              <a:rPr lang="en-US" sz="4000" dirty="0"/>
              <a:t>4.	temperature</a:t>
            </a:r>
          </a:p>
          <a:p>
            <a:r>
              <a:rPr lang="en-US" sz="4000" dirty="0"/>
              <a:t>5.	density</a:t>
            </a:r>
          </a:p>
        </p:txBody>
      </p:sp>
    </p:spTree>
    <p:extLst>
      <p:ext uri="{BB962C8B-B14F-4D97-AF65-F5344CB8AC3E}">
        <p14:creationId xmlns:p14="http://schemas.microsoft.com/office/powerpoint/2010/main" val="2804662661"/>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335761" y="306585"/>
            <a:ext cx="8598389" cy="5509200"/>
          </a:xfrm>
          <a:prstGeom prst="rect">
            <a:avLst/>
          </a:prstGeom>
        </p:spPr>
        <p:txBody>
          <a:bodyPr wrap="square">
            <a:spAutoFit/>
          </a:bodyPr>
          <a:lstStyle/>
          <a:p>
            <a:r>
              <a:rPr lang="en-US" sz="4400" b="1" dirty="0"/>
              <a:t>LWBAT:</a:t>
            </a:r>
          </a:p>
          <a:p>
            <a:r>
              <a:rPr lang="en-US" sz="4400" dirty="0"/>
              <a:t>Demonstrate the ability to safely &amp; correctly use scientific </a:t>
            </a:r>
            <a:r>
              <a:rPr lang="en-US" sz="4400" dirty="0" smtClean="0"/>
              <a:t>equipment</a:t>
            </a:r>
          </a:p>
          <a:p>
            <a:endParaRPr lang="en-US" sz="4400" dirty="0"/>
          </a:p>
          <a:p>
            <a:r>
              <a:rPr lang="en-US" sz="4400" b="1" dirty="0"/>
              <a:t>IOT:</a:t>
            </a:r>
          </a:p>
          <a:p>
            <a:r>
              <a:rPr lang="en-US" sz="4400" dirty="0"/>
              <a:t>Describe materials using precise quantitative and qualitative skills based on observations</a:t>
            </a:r>
          </a:p>
        </p:txBody>
      </p:sp>
    </p:spTree>
    <p:extLst>
      <p:ext uri="{BB962C8B-B14F-4D97-AF65-F5344CB8AC3E}">
        <p14:creationId xmlns:p14="http://schemas.microsoft.com/office/powerpoint/2010/main" val="1246704204"/>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77913" y="343937"/>
            <a:ext cx="6130637" cy="459797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extBox 1"/>
          <p:cNvSpPr txBox="1"/>
          <p:nvPr/>
        </p:nvSpPr>
        <p:spPr>
          <a:xfrm>
            <a:off x="329184" y="5632704"/>
            <a:ext cx="8558784" cy="584775"/>
          </a:xfrm>
          <a:prstGeom prst="rect">
            <a:avLst/>
          </a:prstGeom>
          <a:noFill/>
        </p:spPr>
        <p:txBody>
          <a:bodyPr wrap="square" rtlCol="0">
            <a:spAutoFit/>
          </a:bodyPr>
          <a:lstStyle/>
          <a:p>
            <a:r>
              <a:rPr lang="en-US" sz="3200" dirty="0" smtClean="0"/>
              <a:t>What is  the volume in the graduated cylinder?</a:t>
            </a:r>
            <a:endParaRPr lang="en-US" sz="3200" dirty="0"/>
          </a:p>
        </p:txBody>
      </p:sp>
    </p:spTree>
    <p:extLst>
      <p:ext uri="{BB962C8B-B14F-4D97-AF65-F5344CB8AC3E}">
        <p14:creationId xmlns:p14="http://schemas.microsoft.com/office/powerpoint/2010/main" val="3540975259"/>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p:nvPr/>
        </p:nvPicPr>
        <p:blipFill rotWithShape="1">
          <a:blip r:embed="rId2">
            <a:extLst>
              <a:ext uri="{28A0092B-C50C-407E-A947-70E740481C1C}">
                <a14:useLocalDpi xmlns:a14="http://schemas.microsoft.com/office/drawing/2010/main" val="0"/>
              </a:ext>
            </a:extLst>
          </a:blip>
          <a:srcRect l="14037" r="16216" b="939"/>
          <a:stretch/>
        </p:blipFill>
        <p:spPr bwMode="auto">
          <a:xfrm>
            <a:off x="1141493" y="578700"/>
            <a:ext cx="6093320" cy="5770928"/>
          </a:xfrm>
          <a:prstGeom prst="rect">
            <a:avLst/>
          </a:prstGeom>
          <a:noFill/>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3008411717"/>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42239" y="237661"/>
            <a:ext cx="8779499" cy="5509200"/>
          </a:xfrm>
          <a:prstGeom prst="rect">
            <a:avLst/>
          </a:prstGeom>
        </p:spPr>
        <p:txBody>
          <a:bodyPr wrap="square">
            <a:spAutoFit/>
          </a:bodyPr>
          <a:lstStyle/>
          <a:p>
            <a:r>
              <a:rPr lang="en-US" sz="4400" b="1" dirty="0"/>
              <a:t>LWBAT:</a:t>
            </a:r>
          </a:p>
          <a:p>
            <a:r>
              <a:rPr lang="en-US" sz="4400" dirty="0"/>
              <a:t>Apply scientific thinking, processes, tools, and technologies in the study of biology </a:t>
            </a:r>
            <a:endParaRPr lang="en-US" sz="4400" dirty="0" smtClean="0"/>
          </a:p>
          <a:p>
            <a:r>
              <a:rPr lang="en-US" sz="4400" b="1" dirty="0" smtClean="0"/>
              <a:t>IOT</a:t>
            </a:r>
            <a:r>
              <a:rPr lang="en-US" sz="4400" b="1" dirty="0"/>
              <a:t>:</a:t>
            </a:r>
          </a:p>
          <a:p>
            <a:r>
              <a:rPr lang="en-US" sz="4400" dirty="0"/>
              <a:t>Describe materials using precise </a:t>
            </a:r>
            <a:r>
              <a:rPr lang="en-US" sz="4400" b="1" u="sng" dirty="0"/>
              <a:t>quantitative</a:t>
            </a:r>
            <a:r>
              <a:rPr lang="en-US" sz="4400" dirty="0"/>
              <a:t> and </a:t>
            </a:r>
            <a:r>
              <a:rPr lang="en-US" sz="4400" b="1" u="sng" dirty="0"/>
              <a:t>qualitative</a:t>
            </a:r>
            <a:r>
              <a:rPr lang="en-US" sz="4400" dirty="0"/>
              <a:t> skills based on observations</a:t>
            </a:r>
          </a:p>
        </p:txBody>
      </p:sp>
    </p:spTree>
    <p:extLst>
      <p:ext uri="{BB962C8B-B14F-4D97-AF65-F5344CB8AC3E}">
        <p14:creationId xmlns:p14="http://schemas.microsoft.com/office/powerpoint/2010/main" val="1294846224"/>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450166" y="237698"/>
            <a:ext cx="8054759" cy="5806505"/>
          </a:xfrm>
          <a:prstGeom prst="rect">
            <a:avLst/>
          </a:prstGeom>
        </p:spPr>
      </p:pic>
    </p:spTree>
    <p:extLst>
      <p:ext uri="{BB962C8B-B14F-4D97-AF65-F5344CB8AC3E}">
        <p14:creationId xmlns:p14="http://schemas.microsoft.com/office/powerpoint/2010/main" val="401756285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250169"/>
            <a:ext cx="8229600" cy="6360067"/>
          </a:xfrm>
        </p:spPr>
        <p:txBody>
          <a:bodyPr>
            <a:normAutofit lnSpcReduction="10000"/>
          </a:bodyPr>
          <a:lstStyle/>
          <a:p>
            <a:pPr>
              <a:buNone/>
            </a:pPr>
            <a:r>
              <a:rPr lang="en-US" sz="5200" b="1" dirty="0" smtClean="0"/>
              <a:t>Vocabulary to know</a:t>
            </a:r>
          </a:p>
          <a:p>
            <a:r>
              <a:rPr lang="en-US" b="1" dirty="0" smtClean="0"/>
              <a:t>hypothesis</a:t>
            </a:r>
            <a:endParaRPr lang="en-US" b="1" dirty="0"/>
          </a:p>
          <a:p>
            <a:r>
              <a:rPr lang="en-US" b="1" dirty="0"/>
              <a:t>prediction</a:t>
            </a:r>
          </a:p>
          <a:p>
            <a:r>
              <a:rPr lang="en-US" b="1" dirty="0"/>
              <a:t>inference</a:t>
            </a:r>
          </a:p>
          <a:p>
            <a:r>
              <a:rPr lang="en-US" b="1" dirty="0"/>
              <a:t>observation</a:t>
            </a:r>
          </a:p>
          <a:p>
            <a:r>
              <a:rPr lang="en-US" b="1" dirty="0"/>
              <a:t>fact</a:t>
            </a:r>
          </a:p>
          <a:p>
            <a:r>
              <a:rPr lang="en-US" b="1" dirty="0"/>
              <a:t>opinion</a:t>
            </a:r>
          </a:p>
          <a:p>
            <a:r>
              <a:rPr lang="en-US" b="1" dirty="0"/>
              <a:t>theory (scientific)</a:t>
            </a:r>
          </a:p>
          <a:p>
            <a:r>
              <a:rPr lang="en-US" b="1" dirty="0"/>
              <a:t>law (scientific)</a:t>
            </a:r>
          </a:p>
          <a:p>
            <a:r>
              <a:rPr lang="en-US" b="1" dirty="0"/>
              <a:t>principle (scientific)</a:t>
            </a:r>
          </a:p>
          <a:p>
            <a:r>
              <a:rPr lang="en-US" b="1" dirty="0"/>
              <a:t>mechanism (scientific)</a:t>
            </a:r>
          </a:p>
          <a:p>
            <a:pPr>
              <a:buNone/>
            </a:pPr>
            <a:endParaRPr lang="en-US" dirty="0"/>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104698" y="1607502"/>
            <a:ext cx="8914701" cy="5250498"/>
          </a:xfrm>
          <a:prstGeom prst="rect">
            <a:avLst/>
          </a:prstGeom>
        </p:spPr>
      </p:pic>
      <p:pic>
        <p:nvPicPr>
          <p:cNvPr id="3" name="Picture 2"/>
          <p:cNvPicPr>
            <a:picLocks noChangeAspect="1"/>
          </p:cNvPicPr>
          <p:nvPr/>
        </p:nvPicPr>
        <p:blipFill>
          <a:blip r:embed="rId3"/>
          <a:stretch>
            <a:fillRect/>
          </a:stretch>
        </p:blipFill>
        <p:spPr>
          <a:xfrm>
            <a:off x="104698" y="243868"/>
            <a:ext cx="8770006" cy="1572608"/>
          </a:xfrm>
          <a:prstGeom prst="rect">
            <a:avLst/>
          </a:prstGeom>
        </p:spPr>
      </p:pic>
    </p:spTree>
    <p:extLst>
      <p:ext uri="{BB962C8B-B14F-4D97-AF65-F5344CB8AC3E}">
        <p14:creationId xmlns:p14="http://schemas.microsoft.com/office/powerpoint/2010/main" val="4114124481"/>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0" y="1984515"/>
            <a:ext cx="9143999" cy="3548603"/>
          </a:xfrm>
          <a:prstGeom prst="rect">
            <a:avLst/>
          </a:prstGeom>
        </p:spPr>
      </p:pic>
      <p:sp>
        <p:nvSpPr>
          <p:cNvPr id="3" name="TextBox 2"/>
          <p:cNvSpPr txBox="1"/>
          <p:nvPr/>
        </p:nvSpPr>
        <p:spPr>
          <a:xfrm>
            <a:off x="233571" y="5430921"/>
            <a:ext cx="8554595" cy="1200328"/>
          </a:xfrm>
          <a:prstGeom prst="rect">
            <a:avLst/>
          </a:prstGeom>
          <a:noFill/>
        </p:spPr>
        <p:txBody>
          <a:bodyPr wrap="square" rtlCol="0">
            <a:spAutoFit/>
          </a:bodyPr>
          <a:lstStyle/>
          <a:p>
            <a:r>
              <a:rPr lang="en-US" sz="2400" b="1" dirty="0" smtClean="0"/>
              <a:t>Use the prefixes and suffixes to form 5 biology terms.</a:t>
            </a:r>
          </a:p>
          <a:p>
            <a:r>
              <a:rPr lang="en-US" sz="2400" b="1" dirty="0" smtClean="0"/>
              <a:t> Example </a:t>
            </a:r>
            <a:r>
              <a:rPr lang="en-US" sz="2400" b="1" dirty="0" err="1" smtClean="0"/>
              <a:t>Chloro</a:t>
            </a:r>
            <a:r>
              <a:rPr lang="en-US" sz="2400" b="1" dirty="0" smtClean="0"/>
              <a:t> -   green and </a:t>
            </a:r>
            <a:r>
              <a:rPr lang="en-US" sz="2400" b="1" dirty="0" err="1" smtClean="0"/>
              <a:t>phyll</a:t>
            </a:r>
            <a:r>
              <a:rPr lang="en-US" sz="2400" b="1" dirty="0" smtClean="0"/>
              <a:t> – leaf = green leaf (substance found in)</a:t>
            </a:r>
            <a:endParaRPr lang="en-US" sz="2400" b="1" dirty="0"/>
          </a:p>
        </p:txBody>
      </p:sp>
      <p:sp>
        <p:nvSpPr>
          <p:cNvPr id="4" name="Rectangle 3"/>
          <p:cNvSpPr/>
          <p:nvPr/>
        </p:nvSpPr>
        <p:spPr>
          <a:xfrm>
            <a:off x="131385" y="198325"/>
            <a:ext cx="8773568" cy="1815881"/>
          </a:xfrm>
          <a:prstGeom prst="rect">
            <a:avLst/>
          </a:prstGeom>
        </p:spPr>
        <p:txBody>
          <a:bodyPr wrap="square">
            <a:spAutoFit/>
          </a:bodyPr>
          <a:lstStyle/>
          <a:p>
            <a:r>
              <a:rPr lang="en-US" sz="2800" baseline="30000" dirty="0"/>
              <a:t>The study of biology requires an understanding of many technical terms. Sometimes you can find the meaning of an unfamiliar term by looking at its parts. In this activity you will analyze such parts to help you understand many of the terms you will encounter in </a:t>
            </a:r>
            <a:r>
              <a:rPr lang="en-US" sz="2800" baseline="30000" dirty="0" smtClean="0"/>
              <a:t>biology. Many </a:t>
            </a:r>
            <a:r>
              <a:rPr lang="en-US" sz="2800" baseline="30000" dirty="0"/>
              <a:t>words have prefixes and suffixes that provide clues to their meanings. The following table contains a list of prefixes and suffixes that are often part of biological terms. Look at the table and study it carefully.</a:t>
            </a:r>
            <a:endParaRPr lang="en-US" sz="2800" dirty="0"/>
          </a:p>
        </p:txBody>
      </p:sp>
    </p:spTree>
    <p:extLst>
      <p:ext uri="{BB962C8B-B14F-4D97-AF65-F5344CB8AC3E}">
        <p14:creationId xmlns:p14="http://schemas.microsoft.com/office/powerpoint/2010/main" val="2948443420"/>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6032" y="393633"/>
            <a:ext cx="8723376" cy="6463308"/>
          </a:xfrm>
          <a:prstGeom prst="rect">
            <a:avLst/>
          </a:prstGeom>
        </p:spPr>
        <p:txBody>
          <a:bodyPr wrap="square">
            <a:spAutoFit/>
          </a:bodyPr>
          <a:lstStyle/>
          <a:p>
            <a:r>
              <a:rPr lang="en-US" sz="4800" b="1" dirty="0" smtClean="0"/>
              <a:t>DO NOW  9/22/14</a:t>
            </a:r>
          </a:p>
          <a:p>
            <a:endParaRPr lang="en-US" sz="4800" b="1" dirty="0" smtClean="0"/>
          </a:p>
          <a:p>
            <a:r>
              <a:rPr lang="en-US" sz="5400" b="1" dirty="0" smtClean="0"/>
              <a:t>Distinguish </a:t>
            </a:r>
            <a:r>
              <a:rPr lang="en-US" sz="5400" b="1" dirty="0"/>
              <a:t>between the scientific terms: inference,  hypothesis,  fact,  law,  observation, principle and theory.</a:t>
            </a:r>
          </a:p>
          <a:p>
            <a:r>
              <a:rPr lang="en-US" sz="4800" b="1" dirty="0"/>
              <a:t> </a:t>
            </a:r>
          </a:p>
        </p:txBody>
      </p:sp>
    </p:spTree>
    <p:extLst>
      <p:ext uri="{BB962C8B-B14F-4D97-AF65-F5344CB8AC3E}">
        <p14:creationId xmlns:p14="http://schemas.microsoft.com/office/powerpoint/2010/main" val="3013737912"/>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63286" y="69249"/>
            <a:ext cx="8980714" cy="6494086"/>
          </a:xfrm>
          <a:prstGeom prst="rect">
            <a:avLst/>
          </a:prstGeom>
        </p:spPr>
        <p:txBody>
          <a:bodyPr wrap="square">
            <a:spAutoFit/>
          </a:bodyPr>
          <a:lstStyle/>
          <a:p>
            <a:r>
              <a:rPr lang="en-US" sz="2800" b="1" dirty="0" smtClean="0"/>
              <a:t>Distinguish between the scientific terms: inference,  hypothesis,  fact,  law,  observation, principle and theory.</a:t>
            </a:r>
            <a:endParaRPr lang="en-US" sz="2800" b="1" dirty="0"/>
          </a:p>
          <a:p>
            <a:r>
              <a:rPr lang="en-US" sz="3600" b="1" dirty="0" smtClean="0"/>
              <a:t>An </a:t>
            </a:r>
            <a:r>
              <a:rPr lang="en-US" sz="3600" b="1" dirty="0">
                <a:solidFill>
                  <a:srgbClr val="FF6600"/>
                </a:solidFill>
              </a:rPr>
              <a:t>inference</a:t>
            </a:r>
            <a:r>
              <a:rPr lang="en-US" sz="3600" b="1" dirty="0"/>
              <a:t> is like saying: All A's = B. and all B's = C. Therefore all A's = C. </a:t>
            </a:r>
          </a:p>
          <a:p>
            <a:r>
              <a:rPr lang="en-US" sz="3600" b="1" dirty="0" smtClean="0"/>
              <a:t>A </a:t>
            </a:r>
            <a:r>
              <a:rPr lang="en-US" sz="3600" b="1" dirty="0">
                <a:solidFill>
                  <a:srgbClr val="FF6600"/>
                </a:solidFill>
              </a:rPr>
              <a:t>hypothesis</a:t>
            </a:r>
            <a:r>
              <a:rPr lang="en-US" sz="3600" b="1" dirty="0"/>
              <a:t> is just an idea that is testable and can be supported or rejected by experimental evidence. </a:t>
            </a:r>
          </a:p>
          <a:p>
            <a:r>
              <a:rPr lang="en-US" sz="3600" b="1" dirty="0"/>
              <a:t>A </a:t>
            </a:r>
            <a:r>
              <a:rPr lang="en-US" sz="3600" b="1" dirty="0">
                <a:solidFill>
                  <a:srgbClr val="FF6600"/>
                </a:solidFill>
              </a:rPr>
              <a:t>fact</a:t>
            </a:r>
            <a:r>
              <a:rPr lang="en-US" sz="3600" b="1" dirty="0"/>
              <a:t> is a hypothesis that has been so thoroughly tested and accepted that it is assumed to be true. </a:t>
            </a:r>
          </a:p>
          <a:p>
            <a:r>
              <a:rPr lang="en-US" sz="3600" b="1" dirty="0" smtClean="0"/>
              <a:t>A </a:t>
            </a:r>
            <a:r>
              <a:rPr lang="en-US" sz="3600" b="1" dirty="0">
                <a:solidFill>
                  <a:srgbClr val="FF6600"/>
                </a:solidFill>
              </a:rPr>
              <a:t>scientific law </a:t>
            </a:r>
            <a:r>
              <a:rPr lang="en-US" sz="3600" b="1" dirty="0"/>
              <a:t>is a statement that shows relationship between things. Ex: </a:t>
            </a:r>
            <a:r>
              <a:rPr lang="en-US" sz="3600" b="1" dirty="0" smtClean="0"/>
              <a:t>Gravity</a:t>
            </a:r>
          </a:p>
        </p:txBody>
      </p:sp>
    </p:spTree>
    <p:extLst>
      <p:ext uri="{BB962C8B-B14F-4D97-AF65-F5344CB8AC3E}">
        <p14:creationId xmlns:p14="http://schemas.microsoft.com/office/powerpoint/2010/main" val="1048472907"/>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117692"/>
            <a:ext cx="9262100" cy="5632312"/>
          </a:xfrm>
          <a:prstGeom prst="rect">
            <a:avLst/>
          </a:prstGeom>
        </p:spPr>
        <p:txBody>
          <a:bodyPr wrap="square">
            <a:spAutoFit/>
          </a:bodyPr>
          <a:lstStyle/>
          <a:p>
            <a:r>
              <a:rPr lang="en-US" sz="3600" b="1" dirty="0"/>
              <a:t>An </a:t>
            </a:r>
            <a:r>
              <a:rPr lang="en-US" sz="3600" b="1" dirty="0">
                <a:solidFill>
                  <a:srgbClr val="FF6600"/>
                </a:solidFill>
              </a:rPr>
              <a:t>observation</a:t>
            </a:r>
            <a:r>
              <a:rPr lang="en-US" sz="3600" b="1" dirty="0"/>
              <a:t> consists of receiving knowledge of the outside world through our senses, or recording information using scientific tools and instruments. Any data recorded during an experiment can be called an observation.</a:t>
            </a:r>
          </a:p>
          <a:p>
            <a:r>
              <a:rPr lang="en-US" sz="3600" b="1" dirty="0"/>
              <a:t>A </a:t>
            </a:r>
            <a:r>
              <a:rPr lang="en-US" sz="3600" b="1" dirty="0">
                <a:solidFill>
                  <a:srgbClr val="FF6600"/>
                </a:solidFill>
              </a:rPr>
              <a:t>scientific principle </a:t>
            </a:r>
            <a:r>
              <a:rPr lang="en-US" sz="3600" b="1" dirty="0"/>
              <a:t>is a statement that explain the 'why' and 'how' of various phenomena.</a:t>
            </a:r>
          </a:p>
          <a:p>
            <a:r>
              <a:rPr lang="en-US" sz="3600" b="1" dirty="0"/>
              <a:t>A </a:t>
            </a:r>
            <a:r>
              <a:rPr lang="en-US" sz="3600" b="1" dirty="0">
                <a:solidFill>
                  <a:srgbClr val="FF6600"/>
                </a:solidFill>
              </a:rPr>
              <a:t>theory</a:t>
            </a:r>
            <a:r>
              <a:rPr lang="en-US" sz="3600" b="1" dirty="0"/>
              <a:t> is constructed from observational data to explain that data, and to be able to predict future outcomes.</a:t>
            </a:r>
          </a:p>
        </p:txBody>
      </p:sp>
    </p:spTree>
    <p:extLst>
      <p:ext uri="{BB962C8B-B14F-4D97-AF65-F5344CB8AC3E}">
        <p14:creationId xmlns:p14="http://schemas.microsoft.com/office/powerpoint/2010/main" val="42853418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7410" name="Object 2"/>
          <p:cNvGraphicFramePr>
            <a:graphicFrameLocks noChangeAspect="1"/>
          </p:cNvGraphicFramePr>
          <p:nvPr>
            <p:extLst>
              <p:ext uri="{D42A27DB-BD31-4B8C-83A1-F6EECF244321}">
                <p14:modId xmlns:p14="http://schemas.microsoft.com/office/powerpoint/2010/main" val="1539670884"/>
              </p:ext>
            </p:extLst>
          </p:nvPr>
        </p:nvGraphicFramePr>
        <p:xfrm>
          <a:off x="758737" y="981432"/>
          <a:ext cx="7236701" cy="5452614"/>
        </p:xfrm>
        <a:graphic>
          <a:graphicData uri="http://schemas.openxmlformats.org/presentationml/2006/ole">
            <mc:AlternateContent xmlns:mc="http://schemas.openxmlformats.org/markup-compatibility/2006">
              <mc:Choice xmlns:v="urn:schemas-microsoft-com:vml" Requires="v">
                <p:oleObj spid="_x0000_s17459" name="Document" r:id="rId3" imgW="8242300" imgH="6210300" progId="Word.Document.12">
                  <p:link updateAutomatic="1"/>
                </p:oleObj>
              </mc:Choice>
              <mc:Fallback>
                <p:oleObj name="Document" r:id="rId3" imgW="8242300" imgH="6210300" progId="Word.Document.12">
                  <p:link updateAutomatic="1"/>
                  <p:pic>
                    <p:nvPicPr>
                      <p:cNvPr id="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58737" y="981432"/>
                        <a:ext cx="7236701" cy="545261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oleObj>
              </mc:Fallback>
            </mc:AlternateContent>
          </a:graphicData>
        </a:graphic>
      </p:graphicFrame>
      <p:sp>
        <p:nvSpPr>
          <p:cNvPr id="5" name="TextBox 4"/>
          <p:cNvSpPr txBox="1"/>
          <p:nvPr/>
        </p:nvSpPr>
        <p:spPr>
          <a:xfrm>
            <a:off x="2509844" y="104269"/>
            <a:ext cx="4427233" cy="877163"/>
          </a:xfrm>
          <a:prstGeom prst="rect">
            <a:avLst/>
          </a:prstGeom>
          <a:noFill/>
        </p:spPr>
        <p:txBody>
          <a:bodyPr wrap="square" rtlCol="0">
            <a:spAutoFit/>
          </a:bodyPr>
          <a:lstStyle/>
          <a:p>
            <a:r>
              <a:rPr lang="en-US" sz="5100" dirty="0" err="1" smtClean="0"/>
              <a:t>Frayer</a:t>
            </a:r>
            <a:r>
              <a:rPr lang="en-US" sz="5100" dirty="0" smtClean="0"/>
              <a:t> Model</a:t>
            </a:r>
            <a:endParaRPr lang="en-US" sz="5100"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8434" name="Object 2"/>
          <p:cNvGraphicFramePr>
            <a:graphicFrameLocks noChangeAspect="1"/>
          </p:cNvGraphicFramePr>
          <p:nvPr>
            <p:extLst>
              <p:ext uri="{D42A27DB-BD31-4B8C-83A1-F6EECF244321}">
                <p14:modId xmlns:p14="http://schemas.microsoft.com/office/powerpoint/2010/main" val="3633562325"/>
              </p:ext>
            </p:extLst>
          </p:nvPr>
        </p:nvGraphicFramePr>
        <p:xfrm>
          <a:off x="1828079" y="134706"/>
          <a:ext cx="5157105" cy="6456287"/>
        </p:xfrm>
        <a:graphic>
          <a:graphicData uri="http://schemas.openxmlformats.org/presentationml/2006/ole">
            <mc:AlternateContent xmlns:mc="http://schemas.openxmlformats.org/markup-compatibility/2006">
              <mc:Choice xmlns:v="urn:schemas-microsoft-com:vml" Requires="v">
                <p:oleObj spid="_x0000_s18483" name="Document" r:id="rId3" imgW="8851900" imgH="10058400" progId="Word.Document.12">
                  <p:link updateAutomatic="1"/>
                </p:oleObj>
              </mc:Choice>
              <mc:Fallback>
                <p:oleObj name="Document" r:id="rId3" imgW="8851900" imgH="10058400" progId="Word.Document.12">
                  <p:link updateAutomatic="1"/>
                  <p:pic>
                    <p:nvPicPr>
                      <p:cNvPr id="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828079" y="134706"/>
                        <a:ext cx="5157105" cy="645628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oleObj>
              </mc:Fallback>
            </mc:AlternateContent>
          </a:graphicData>
        </a:graphic>
      </p:graphicFrame>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17715" y="0"/>
            <a:ext cx="8229600" cy="666429"/>
          </a:xfrm>
        </p:spPr>
        <p:txBody>
          <a:bodyPr>
            <a:normAutofit fontScale="90000"/>
          </a:bodyPr>
          <a:lstStyle/>
          <a:p>
            <a:pPr algn="l"/>
            <a:r>
              <a:rPr lang="en-US" b="1" dirty="0" smtClean="0"/>
              <a:t>Do Now </a:t>
            </a:r>
            <a:r>
              <a:rPr lang="en-US" dirty="0" smtClean="0"/>
              <a:t>								      Fri 9.12.14</a:t>
            </a:r>
            <a:endParaRPr lang="en-US" dirty="0"/>
          </a:p>
        </p:txBody>
      </p:sp>
      <p:sp>
        <p:nvSpPr>
          <p:cNvPr id="3" name="Content Placeholder 2"/>
          <p:cNvSpPr>
            <a:spLocks noGrp="1"/>
          </p:cNvSpPr>
          <p:nvPr>
            <p:ph idx="1"/>
          </p:nvPr>
        </p:nvSpPr>
        <p:spPr>
          <a:xfrm>
            <a:off x="457199" y="666428"/>
            <a:ext cx="8438827" cy="5935849"/>
          </a:xfrm>
        </p:spPr>
        <p:txBody>
          <a:bodyPr>
            <a:normAutofit fontScale="85000" lnSpcReduction="20000"/>
          </a:bodyPr>
          <a:lstStyle/>
          <a:p>
            <a:pPr marL="0" indent="0">
              <a:buNone/>
            </a:pPr>
            <a:r>
              <a:rPr lang="en-US" dirty="0"/>
              <a:t>1.  Corey's Science Experiment</a:t>
            </a:r>
          </a:p>
          <a:p>
            <a:pPr marL="0" indent="0">
              <a:buNone/>
            </a:pPr>
            <a:r>
              <a:rPr lang="en-US" dirty="0"/>
              <a:t>a) Purpose: To determine the effect that completely burning a log has on the weight of the log and </a:t>
            </a:r>
            <a:r>
              <a:rPr lang="en-US" dirty="0" smtClean="0"/>
              <a:t>to </a:t>
            </a:r>
            <a:r>
              <a:rPr lang="en-US" dirty="0"/>
              <a:t>calculate the amount of energy transferred in the process.</a:t>
            </a:r>
          </a:p>
          <a:p>
            <a:pPr marL="0" indent="0">
              <a:buNone/>
            </a:pPr>
            <a:r>
              <a:rPr lang="en-US" dirty="0" smtClean="0"/>
              <a:t>b</a:t>
            </a:r>
            <a:r>
              <a:rPr lang="en-US" dirty="0"/>
              <a:t>) Corey selects a log for the project.</a:t>
            </a:r>
          </a:p>
          <a:p>
            <a:pPr marL="0" indent="0">
              <a:buNone/>
            </a:pPr>
            <a:r>
              <a:rPr lang="en-US" dirty="0"/>
              <a:t>c) He completely burns the log in a controlled environment.</a:t>
            </a:r>
          </a:p>
          <a:p>
            <a:pPr marL="0" indent="0">
              <a:buNone/>
            </a:pPr>
            <a:r>
              <a:rPr lang="en-US" dirty="0"/>
              <a:t>d) He collects all of the ashes and soot which remain after the burning is complete.</a:t>
            </a:r>
          </a:p>
          <a:p>
            <a:pPr marL="0" indent="0">
              <a:buNone/>
            </a:pPr>
            <a:r>
              <a:rPr lang="en-US" dirty="0"/>
              <a:t>e) He weighs all of the remains and calculates the amount of weight and energy transferred in the burning.</a:t>
            </a:r>
          </a:p>
          <a:p>
            <a:pPr marL="0" indent="0">
              <a:buNone/>
            </a:pPr>
            <a:r>
              <a:rPr lang="en-US" dirty="0" smtClean="0"/>
              <a:t>What </a:t>
            </a:r>
            <a:r>
              <a:rPr lang="en-US" dirty="0"/>
              <a:t>is wrong with the steps of Corey's experiment</a:t>
            </a:r>
            <a:r>
              <a:rPr lang="en-US" dirty="0" smtClean="0"/>
              <a:t>?</a:t>
            </a:r>
          </a:p>
          <a:p>
            <a:pPr marL="0" indent="0">
              <a:buNone/>
            </a:pPr>
            <a:r>
              <a:rPr lang="en-US" dirty="0" smtClean="0"/>
              <a:t>2. According </a:t>
            </a:r>
            <a:r>
              <a:rPr lang="en-US" dirty="0"/>
              <a:t>to a</a:t>
            </a:r>
            <a:r>
              <a:rPr lang="en-US" dirty="0" smtClean="0"/>
              <a:t> </a:t>
            </a:r>
            <a:r>
              <a:rPr lang="en-US" dirty="0"/>
              <a:t>scientific method, what should you do before you formulate a hypothesis</a:t>
            </a:r>
            <a:r>
              <a:rPr lang="en-US" dirty="0" smtClean="0"/>
              <a:t>? Does your answer confirm that a hypothesis an “educated guess”? Explain.</a:t>
            </a:r>
            <a:endParaRPr lang="en-US" dirty="0"/>
          </a:p>
          <a:p>
            <a:endParaRPr lang="en-US" dirty="0"/>
          </a:p>
          <a:p>
            <a:pPr marL="0" indent="0">
              <a:buNone/>
            </a:pPr>
            <a:endParaRPr lang="en-US" dirty="0"/>
          </a:p>
        </p:txBody>
      </p:sp>
    </p:spTree>
    <p:extLst>
      <p:ext uri="{BB962C8B-B14F-4D97-AF65-F5344CB8AC3E}">
        <p14:creationId xmlns:p14="http://schemas.microsoft.com/office/powerpoint/2010/main" val="338455151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513681"/>
          </a:xfrm>
        </p:spPr>
        <p:txBody>
          <a:bodyPr>
            <a:normAutofit fontScale="90000"/>
          </a:bodyPr>
          <a:lstStyle/>
          <a:p>
            <a:r>
              <a:rPr lang="en-US" b="1" dirty="0" smtClean="0"/>
              <a:t>Do Now </a:t>
            </a:r>
            <a:r>
              <a:rPr lang="en-US" dirty="0" smtClean="0"/>
              <a:t>								   Mon 9.15.14</a:t>
            </a:r>
            <a:endParaRPr lang="en-US" dirty="0"/>
          </a:p>
        </p:txBody>
      </p:sp>
      <p:sp>
        <p:nvSpPr>
          <p:cNvPr id="3" name="Content Placeholder 2"/>
          <p:cNvSpPr>
            <a:spLocks noGrp="1"/>
          </p:cNvSpPr>
          <p:nvPr>
            <p:ph idx="1"/>
          </p:nvPr>
        </p:nvSpPr>
        <p:spPr>
          <a:xfrm>
            <a:off x="0" y="513682"/>
            <a:ext cx="9144000" cy="6344318"/>
          </a:xfrm>
        </p:spPr>
        <p:txBody>
          <a:bodyPr>
            <a:normAutofit fontScale="25000" lnSpcReduction="20000"/>
          </a:bodyPr>
          <a:lstStyle/>
          <a:p>
            <a:pPr marL="0" indent="0">
              <a:buNone/>
            </a:pPr>
            <a:r>
              <a:rPr lang="en-US" sz="11200" b="1" dirty="0" err="1" smtClean="0"/>
              <a:t>Krusty</a:t>
            </a:r>
            <a:r>
              <a:rPr lang="en-US" sz="11200" b="1" dirty="0" smtClean="0"/>
              <a:t> </a:t>
            </a:r>
            <a:r>
              <a:rPr lang="en-US" sz="11200" b="1" dirty="0" err="1" smtClean="0"/>
              <a:t>Krabs</a:t>
            </a:r>
            <a:r>
              <a:rPr lang="en-US" sz="11200" b="1" dirty="0" smtClean="0"/>
              <a:t> Breath Mints </a:t>
            </a:r>
            <a:endParaRPr lang="en-US" sz="11200" dirty="0" smtClean="0"/>
          </a:p>
          <a:p>
            <a:pPr marL="0" indent="0">
              <a:buNone/>
            </a:pPr>
            <a:r>
              <a:rPr lang="en-US" sz="11200" dirty="0" smtClean="0"/>
              <a:t>Mr. </a:t>
            </a:r>
            <a:r>
              <a:rPr lang="en-US" sz="11200" dirty="0" err="1" smtClean="0"/>
              <a:t>Krabs</a:t>
            </a:r>
            <a:r>
              <a:rPr lang="en-US" sz="11200" dirty="0" smtClean="0"/>
              <a:t> created a secret ingredient for a breath mint that he thinks will “cure” the bad breath people get from eating crabby patties at the </a:t>
            </a:r>
            <a:r>
              <a:rPr lang="en-US" sz="11200" dirty="0" err="1" smtClean="0"/>
              <a:t>Krusty</a:t>
            </a:r>
            <a:r>
              <a:rPr lang="en-US" sz="11200" dirty="0" smtClean="0"/>
              <a:t> </a:t>
            </a:r>
            <a:r>
              <a:rPr lang="en-US" sz="11200" dirty="0" err="1" smtClean="0"/>
              <a:t>Krab</a:t>
            </a:r>
            <a:r>
              <a:rPr lang="en-US" sz="11200" dirty="0" smtClean="0"/>
              <a:t>. He asked 100 customers with a history of bad breath to try his new breath mint. He had fifty customers (Group A) eat a breath mint after they finished eating a crabby patty. The other fifty (Group B) also received a breath mint after they finished the sandwich, however, it was just a regular breath mint and did not have the secret ingredient. Both groups were told that they were getting the breath mint that would cure their bad breath. Two hours after eating the crabby patties, thirty customers in Group A and ten customers in Group B reported having better breath than they normally had after eating crabby patties.</a:t>
            </a:r>
            <a:endParaRPr lang="en-US" sz="8000" dirty="0" smtClean="0"/>
          </a:p>
          <a:p>
            <a:pPr marL="0" indent="0">
              <a:spcBef>
                <a:spcPts val="0"/>
              </a:spcBef>
              <a:buNone/>
            </a:pPr>
            <a:r>
              <a:rPr lang="en-US" sz="8800" dirty="0" smtClean="0"/>
              <a:t>1.Which people are in the control group? </a:t>
            </a:r>
          </a:p>
          <a:p>
            <a:pPr marL="0" indent="0">
              <a:spcBef>
                <a:spcPts val="0"/>
              </a:spcBef>
              <a:buNone/>
            </a:pPr>
            <a:r>
              <a:rPr lang="en-US" sz="8800" dirty="0" smtClean="0"/>
              <a:t>2. What is the independent variable?</a:t>
            </a:r>
            <a:br>
              <a:rPr lang="en-US" sz="8800" dirty="0" smtClean="0"/>
            </a:br>
            <a:r>
              <a:rPr lang="en-US" sz="8800" dirty="0" smtClean="0"/>
              <a:t>3. What is the dependent variable?</a:t>
            </a:r>
            <a:br>
              <a:rPr lang="en-US" sz="8800" dirty="0" smtClean="0"/>
            </a:br>
            <a:r>
              <a:rPr lang="en-US" sz="8800" dirty="0" smtClean="0"/>
              <a:t>4. What should Mr. </a:t>
            </a:r>
            <a:r>
              <a:rPr lang="en-US" sz="8800" dirty="0" err="1" smtClean="0"/>
              <a:t>Krabs</a:t>
            </a:r>
            <a:r>
              <a:rPr lang="en-US" sz="8800" dirty="0" smtClean="0"/>
              <a:t>’ conclusion be?</a:t>
            </a:r>
            <a:br>
              <a:rPr lang="en-US" sz="8800" dirty="0" smtClean="0"/>
            </a:br>
            <a:r>
              <a:rPr lang="en-US" sz="8800" dirty="0" smtClean="0"/>
              <a:t>5. Why do you think 10 people in group B reported fresher breath? </a:t>
            </a:r>
          </a:p>
          <a:p>
            <a:pPr marL="0" indent="0">
              <a:buNone/>
            </a:pPr>
            <a:r>
              <a:rPr lang="en-US" sz="8000" dirty="0" smtClean="0"/>
              <a:t> </a:t>
            </a:r>
          </a:p>
          <a:p>
            <a:pPr marL="0" indent="0">
              <a:buNone/>
            </a:pPr>
            <a:endParaRPr lang="en-US" dirty="0"/>
          </a:p>
        </p:txBody>
      </p:sp>
      <p:pic>
        <p:nvPicPr>
          <p:cNvPr id="6" name="Picture 5"/>
          <p:cNvPicPr>
            <a:picLocks noChangeAspect="1"/>
          </p:cNvPicPr>
          <p:nvPr/>
        </p:nvPicPr>
        <p:blipFill>
          <a:blip r:embed="rId2"/>
          <a:stretch>
            <a:fillRect/>
          </a:stretch>
        </p:blipFill>
        <p:spPr>
          <a:xfrm>
            <a:off x="7797520" y="5499100"/>
            <a:ext cx="1346480" cy="1358900"/>
          </a:xfrm>
          <a:prstGeom prst="rect">
            <a:avLst/>
          </a:prstGeom>
        </p:spPr>
      </p:pic>
    </p:spTree>
    <p:extLst>
      <p:ext uri="{BB962C8B-B14F-4D97-AF65-F5344CB8AC3E}">
        <p14:creationId xmlns:p14="http://schemas.microsoft.com/office/powerpoint/2010/main" val="3739252758"/>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57238" y="482250"/>
            <a:ext cx="8762162" cy="6012053"/>
          </a:xfrm>
        </p:spPr>
        <p:txBody>
          <a:bodyPr>
            <a:noAutofit/>
          </a:bodyPr>
          <a:lstStyle/>
          <a:p>
            <a:pPr marL="0" indent="0">
              <a:buNone/>
            </a:pPr>
            <a:r>
              <a:rPr lang="en-US" sz="4000" b="1" dirty="0" smtClean="0"/>
              <a:t>LWBAT:</a:t>
            </a:r>
            <a:endParaRPr lang="en-US" sz="4000" dirty="0"/>
          </a:p>
          <a:p>
            <a:r>
              <a:rPr lang="en-US" sz="4000" dirty="0" smtClean="0"/>
              <a:t>Critique </a:t>
            </a:r>
            <a:r>
              <a:rPr lang="en-US" sz="4000" dirty="0"/>
              <a:t>the elements of an experimental design</a:t>
            </a:r>
          </a:p>
          <a:p>
            <a:r>
              <a:rPr lang="en-US" sz="4000" dirty="0"/>
              <a:t>Communicate results of investigations using multiple representations</a:t>
            </a:r>
          </a:p>
          <a:p>
            <a:pPr marL="0" indent="0">
              <a:buNone/>
            </a:pPr>
            <a:r>
              <a:rPr lang="en-US" sz="4000" b="1" dirty="0"/>
              <a:t>IOT:</a:t>
            </a:r>
            <a:endParaRPr lang="en-US" sz="4000" dirty="0"/>
          </a:p>
          <a:p>
            <a:pPr marL="0" indent="0">
              <a:buNone/>
            </a:pPr>
            <a:r>
              <a:rPr lang="en-US" sz="4000" dirty="0"/>
              <a:t>Use scientific terms properly in written and oral form. </a:t>
            </a:r>
          </a:p>
        </p:txBody>
      </p:sp>
    </p:spTree>
    <p:extLst>
      <p:ext uri="{BB962C8B-B14F-4D97-AF65-F5344CB8AC3E}">
        <p14:creationId xmlns:p14="http://schemas.microsoft.com/office/powerpoint/2010/main" val="360216907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83884" y="233824"/>
            <a:ext cx="8803362" cy="6624176"/>
          </a:xfrm>
        </p:spPr>
        <p:txBody>
          <a:bodyPr>
            <a:normAutofit fontScale="92500" lnSpcReduction="10000"/>
          </a:bodyPr>
          <a:lstStyle/>
          <a:p>
            <a:pPr marL="0" indent="0">
              <a:buNone/>
            </a:pPr>
            <a:r>
              <a:rPr lang="en-US" dirty="0"/>
              <a:t>Ms. Z wants to purchase new pens for </a:t>
            </a:r>
            <a:r>
              <a:rPr lang="en-US" dirty="0" smtClean="0"/>
              <a:t>School of the Future.  </a:t>
            </a:r>
            <a:r>
              <a:rPr lang="en-US" dirty="0"/>
              <a:t>She needs to know which type of pens lasts the longest.  She asks the teachers if there is a type that they like the best.  Ms. </a:t>
            </a:r>
            <a:r>
              <a:rPr lang="en-US" dirty="0" smtClean="0"/>
              <a:t>Baum </a:t>
            </a:r>
            <a:r>
              <a:rPr lang="en-US" dirty="0"/>
              <a:t>loves ball-point pens, Ms. </a:t>
            </a:r>
            <a:r>
              <a:rPr lang="en-US" dirty="0" err="1" smtClean="0"/>
              <a:t>Glatzer</a:t>
            </a:r>
            <a:r>
              <a:rPr lang="en-US" dirty="0" smtClean="0"/>
              <a:t> </a:t>
            </a:r>
            <a:r>
              <a:rPr lang="en-US" dirty="0"/>
              <a:t>prefers gel pens, and </a:t>
            </a:r>
            <a:r>
              <a:rPr lang="en-US" dirty="0" smtClean="0"/>
              <a:t>Mr. Lynch </a:t>
            </a:r>
            <a:r>
              <a:rPr lang="en-US" dirty="0"/>
              <a:t>likes felt-tip pens.  Ms. </a:t>
            </a:r>
            <a:r>
              <a:rPr lang="en-US" dirty="0" smtClean="0"/>
              <a:t>Baum </a:t>
            </a:r>
            <a:r>
              <a:rPr lang="en-US" dirty="0"/>
              <a:t>thinks if she buys gel pens, then they will last the longest.  She purchases the three types, and she gives each type to a group of 20 students to use and see how long they last.  She writes down how many words each pen can write before it dies.  The group with ball-point pens can write an average of 10,000 words before the pen dies; the gel pens write 5,000 words; and the felt-tip pens last for 11,000 words.  </a:t>
            </a:r>
            <a:r>
              <a:rPr lang="en-US" sz="3500" b="1" dirty="0" smtClean="0"/>
              <a:t>LWBAT </a:t>
            </a:r>
            <a:r>
              <a:rPr lang="en-US" sz="3500" b="1" dirty="0"/>
              <a:t>identify the stages of this scientific method.</a:t>
            </a:r>
          </a:p>
        </p:txBody>
      </p:sp>
    </p:spTree>
    <p:extLst>
      <p:ext uri="{BB962C8B-B14F-4D97-AF65-F5344CB8AC3E}">
        <p14:creationId xmlns:p14="http://schemas.microsoft.com/office/powerpoint/2010/main" val="666288607"/>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5485</TotalTime>
  <Words>1615</Words>
  <Application>Microsoft Office PowerPoint</Application>
  <PresentationFormat>On-screen Show (4:3)</PresentationFormat>
  <Paragraphs>137</Paragraphs>
  <Slides>34</Slides>
  <Notes>0</Notes>
  <HiddenSlides>0</HiddenSlides>
  <MMClips>0</MMClips>
  <ScaleCrop>false</ScaleCrop>
  <HeadingPairs>
    <vt:vector size="6" baseType="variant">
      <vt:variant>
        <vt:lpstr>Theme</vt:lpstr>
      </vt:variant>
      <vt:variant>
        <vt:i4>1</vt:i4>
      </vt:variant>
      <vt:variant>
        <vt:lpstr>Links</vt:lpstr>
      </vt:variant>
      <vt:variant>
        <vt:i4>4</vt:i4>
      </vt:variant>
      <vt:variant>
        <vt:lpstr>Slide Titles</vt:lpstr>
      </vt:variant>
      <vt:variant>
        <vt:i4>34</vt:i4>
      </vt:variant>
    </vt:vector>
  </HeadingPairs>
  <TitlesOfParts>
    <vt:vector size="39" baseType="lpstr">
      <vt:lpstr>Office Theme</vt:lpstr>
      <vt:lpstr>Macintosh HD:Users:psalmon:Dropbox:Science:1PScience:Graphic Organizers:Frayer Model.doc!OLE_LINK5</vt:lpstr>
      <vt:lpstr>Macintosh HD:Users:psalmon:Dropbox:Science:1PScience:Graphic Organizers:Frayer Model4.doc!OLE_LINK6</vt:lpstr>
      <vt:lpstr>Macintosh HD:Users:psalmon:Dropbox:2Biology:School Year 2014-15:cornell_notes_BLANK.doc!OLE_LINK3</vt:lpstr>
      <vt:lpstr>Macintosh HD:Users:psalmon:Dropbox:2Biology:School Year 2014-15:cornell_notes_BLANK.doc!OLE_LINK4</vt:lpstr>
      <vt:lpstr>Do Now  Thur 9.11.14</vt:lpstr>
      <vt:lpstr>PowerPoint Presentation</vt:lpstr>
      <vt:lpstr>PowerPoint Presentation</vt:lpstr>
      <vt:lpstr>PowerPoint Presentation</vt:lpstr>
      <vt:lpstr>PowerPoint Presentation</vt:lpstr>
      <vt:lpstr>Do Now               Fri 9.12.14</vt:lpstr>
      <vt:lpstr>Do Now            Mon 9.15.14</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Home</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Do Now  Thur 9.11.14</dc:title>
  <dc:creator>Paul Salmon</dc:creator>
  <cp:lastModifiedBy>Paul Salmon</cp:lastModifiedBy>
  <cp:revision>46</cp:revision>
  <dcterms:created xsi:type="dcterms:W3CDTF">2014-09-11T00:17:14Z</dcterms:created>
  <dcterms:modified xsi:type="dcterms:W3CDTF">2014-09-22T18:13:40Z</dcterms:modified>
</cp:coreProperties>
</file>